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Open Sans Bold" charset="1" panose="00000000000000000000"/>
      <p:regular r:id="rId20"/>
    </p:embeddedFont>
    <p:embeddedFont>
      <p:font typeface="Roboto Bold" charset="1" panose="02000000000000000000"/>
      <p:regular r:id="rId21"/>
    </p:embeddedFont>
    <p:embeddedFont>
      <p:font typeface="DM Sans Bold" charset="1" panose="00000000000000000000"/>
      <p:regular r:id="rId22"/>
    </p:embeddedFont>
    <p:embeddedFont>
      <p:font typeface="Arial Bold" charset="1" panose="020B0802020202020204"/>
      <p:regular r:id="rId23"/>
    </p:embeddedFont>
    <p:embeddedFont>
      <p:font typeface="DM Sans" charset="1" panose="00000000000000000000"/>
      <p:regular r:id="rId24"/>
    </p:embeddedFont>
    <p:embeddedFont>
      <p:font typeface="DM Sans Italics" charset="1" panose="00000000000000000000"/>
      <p:regular r:id="rId25"/>
    </p:embeddedFont>
    <p:embeddedFont>
      <p:font typeface="Open Sans" charset="1" panose="0000000000000000000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jpe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11" Target="../media/image4.jpe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26.png" Type="http://schemas.openxmlformats.org/officeDocument/2006/relationships/image"/><Relationship Id="rId12" Target="../media/image27.svg" Type="http://schemas.openxmlformats.org/officeDocument/2006/relationships/image"/><Relationship Id="rId13" Target="../media/image28.png" Type="http://schemas.openxmlformats.org/officeDocument/2006/relationships/image"/><Relationship Id="rId14" Target="../media/image29.svg" Type="http://schemas.openxmlformats.org/officeDocument/2006/relationships/image"/><Relationship Id="rId15" Target="../media/image4.jpe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4.jpeg" Type="http://schemas.openxmlformats.org/officeDocument/2006/relationships/image"/><Relationship Id="rId9" Target="../media/image2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Relationship Id="rId5" Target="../media/image13.pn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35.gif" Type="http://schemas.openxmlformats.org/officeDocument/2006/relationships/image"/><Relationship Id="rId9" Target="../media/image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36.png" Type="http://schemas.openxmlformats.org/officeDocument/2006/relationships/image"/><Relationship Id="rId8" Target="../media/image37.svg" Type="http://schemas.openxmlformats.org/officeDocument/2006/relationships/image"/><Relationship Id="rId9" Target="../media/image4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svg" Type="http://schemas.openxmlformats.org/officeDocument/2006/relationships/image"/><Relationship Id="rId11" Target="../media/image47.png" Type="http://schemas.openxmlformats.org/officeDocument/2006/relationships/image"/><Relationship Id="rId12" Target="../media/image48.svg" Type="http://schemas.openxmlformats.org/officeDocument/2006/relationships/image"/><Relationship Id="rId13" Target="../media/image49.jpeg" Type="http://schemas.openxmlformats.org/officeDocument/2006/relationships/image"/><Relationship Id="rId14" Target="../media/image8.png" Type="http://schemas.openxmlformats.org/officeDocument/2006/relationships/image"/><Relationship Id="rId15" Target="../media/image4.jpeg" Type="http://schemas.openxmlformats.org/officeDocument/2006/relationships/image"/><Relationship Id="rId2" Target="../media/image38.jpeg" Type="http://schemas.openxmlformats.org/officeDocument/2006/relationships/image"/><Relationship Id="rId3" Target="../media/image39.png" Type="http://schemas.openxmlformats.org/officeDocument/2006/relationships/image"/><Relationship Id="rId4" Target="../media/image40.svg" Type="http://schemas.openxmlformats.org/officeDocument/2006/relationships/image"/><Relationship Id="rId5" Target="../media/image41.png" Type="http://schemas.openxmlformats.org/officeDocument/2006/relationships/image"/><Relationship Id="rId6" Target="../media/image42.svg" Type="http://schemas.openxmlformats.org/officeDocument/2006/relationships/image"/><Relationship Id="rId7" Target="../media/image43.png" Type="http://schemas.openxmlformats.org/officeDocument/2006/relationships/image"/><Relationship Id="rId8" Target="../media/image44.svg" Type="http://schemas.openxmlformats.org/officeDocument/2006/relationships/image"/><Relationship Id="rId9" Target="../media/image4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1" Target="../media/image56.svg" Type="http://schemas.openxmlformats.org/officeDocument/2006/relationships/image"/><Relationship Id="rId12" Target="../media/image57.png" Type="http://schemas.openxmlformats.org/officeDocument/2006/relationships/image"/><Relationship Id="rId13" Target="../media/image58.svg" Type="http://schemas.openxmlformats.org/officeDocument/2006/relationships/image"/><Relationship Id="rId14" Target="https://youtu.be/ZxLhpsRR-Ok" TargetMode="External" Type="http://schemas.openxmlformats.org/officeDocument/2006/relationships/hyperlink"/><Relationship Id="rId15" Target="../media/image4.jpe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0.png" Type="http://schemas.openxmlformats.org/officeDocument/2006/relationships/image"/><Relationship Id="rId5" Target="../media/image51.sv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8.png" Type="http://schemas.openxmlformats.org/officeDocument/2006/relationships/image"/><Relationship Id="rId9" Target="../media/image5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1" Target="../media/image56.svg" Type="http://schemas.openxmlformats.org/officeDocument/2006/relationships/image"/><Relationship Id="rId12" Target="../media/image57.png" Type="http://schemas.openxmlformats.org/officeDocument/2006/relationships/image"/><Relationship Id="rId13" Target="../media/image58.svg" Type="http://schemas.openxmlformats.org/officeDocument/2006/relationships/image"/><Relationship Id="rId14" Target="https://youtu.be/38oOpc6QkMA" TargetMode="External" Type="http://schemas.openxmlformats.org/officeDocument/2006/relationships/hyperlink"/><Relationship Id="rId15" Target="../media/image4.jpe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0.png" Type="http://schemas.openxmlformats.org/officeDocument/2006/relationships/image"/><Relationship Id="rId5" Target="../media/image51.sv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8.png" Type="http://schemas.openxmlformats.org/officeDocument/2006/relationships/image"/><Relationship Id="rId9" Target="../media/image54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1" Target="../media/image56.svg" Type="http://schemas.openxmlformats.org/officeDocument/2006/relationships/image"/><Relationship Id="rId12" Target="../media/image4.jpe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0.png" Type="http://schemas.openxmlformats.org/officeDocument/2006/relationships/image"/><Relationship Id="rId5" Target="../media/image51.sv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8.png" Type="http://schemas.openxmlformats.org/officeDocument/2006/relationships/image"/><Relationship Id="rId9" Target="../media/image54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1" Target="../media/image56.svg" Type="http://schemas.openxmlformats.org/officeDocument/2006/relationships/image"/><Relationship Id="rId12" Target="https://www.canva.com/design/DAGTp_v-STo/S9CM5p8EiUm4p6yet0QtTw/edit?utm_content=DAGTp_v-STo&amp;utm_campaign=designshare&amp;utm_medium=link2&amp;utm_source=sharebutton" TargetMode="External" Type="http://schemas.openxmlformats.org/officeDocument/2006/relationships/hyperlink"/><Relationship Id="rId13" Target="../media/image4.jpe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0.png" Type="http://schemas.openxmlformats.org/officeDocument/2006/relationships/image"/><Relationship Id="rId5" Target="../media/image51.sv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8.png" Type="http://schemas.openxmlformats.org/officeDocument/2006/relationships/image"/><Relationship Id="rId9" Target="../media/image54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svg" Type="http://schemas.openxmlformats.org/officeDocument/2006/relationships/image"/><Relationship Id="rId11" Target="../media/image47.png" Type="http://schemas.openxmlformats.org/officeDocument/2006/relationships/image"/><Relationship Id="rId12" Target="../media/image48.svg" Type="http://schemas.openxmlformats.org/officeDocument/2006/relationships/image"/><Relationship Id="rId13" Target="../media/image49.jpeg" Type="http://schemas.openxmlformats.org/officeDocument/2006/relationships/image"/><Relationship Id="rId14" Target="../media/image8.png" Type="http://schemas.openxmlformats.org/officeDocument/2006/relationships/image"/><Relationship Id="rId15" Target="../media/image59.gif" Type="http://schemas.openxmlformats.org/officeDocument/2006/relationships/image"/><Relationship Id="rId16" Target="../media/image60.png" Type="http://schemas.openxmlformats.org/officeDocument/2006/relationships/image"/><Relationship Id="rId17" Target="../media/image61.svg" Type="http://schemas.openxmlformats.org/officeDocument/2006/relationships/image"/><Relationship Id="rId18" Target="../media/image4.jpeg" Type="http://schemas.openxmlformats.org/officeDocument/2006/relationships/image"/><Relationship Id="rId2" Target="../media/image38.jpeg" Type="http://schemas.openxmlformats.org/officeDocument/2006/relationships/image"/><Relationship Id="rId3" Target="../media/image39.png" Type="http://schemas.openxmlformats.org/officeDocument/2006/relationships/image"/><Relationship Id="rId4" Target="../media/image40.svg" Type="http://schemas.openxmlformats.org/officeDocument/2006/relationships/image"/><Relationship Id="rId5" Target="../media/image41.png" Type="http://schemas.openxmlformats.org/officeDocument/2006/relationships/image"/><Relationship Id="rId6" Target="../media/image42.svg" Type="http://schemas.openxmlformats.org/officeDocument/2006/relationships/image"/><Relationship Id="rId7" Target="../media/image43.png" Type="http://schemas.openxmlformats.org/officeDocument/2006/relationships/image"/><Relationship Id="rId8" Target="../media/image44.svg" Type="http://schemas.openxmlformats.org/officeDocument/2006/relationships/image"/><Relationship Id="rId9" Target="../media/image4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opensource.com/article/19/12/kids-students-education" TargetMode="External" Type="http://schemas.openxmlformats.org/officeDocument/2006/relationships/hyperlink"/><Relationship Id="rId11" Target="../media/image65.png" Type="http://schemas.openxmlformats.org/officeDocument/2006/relationships/image"/><Relationship Id="rId12" Target="../media/image66.svg" Type="http://schemas.openxmlformats.org/officeDocument/2006/relationships/image"/><Relationship Id="rId13" Target="../media/image67.jpeg" Type="http://schemas.openxmlformats.org/officeDocument/2006/relationships/image"/><Relationship Id="rId14" Target="../media/image8.png" Type="http://schemas.openxmlformats.org/officeDocument/2006/relationships/image"/><Relationship Id="rId15" Target="../media/image4.jpeg" Type="http://schemas.openxmlformats.org/officeDocument/2006/relationships/image"/><Relationship Id="rId2" Target="../media/image62.png" Type="http://schemas.openxmlformats.org/officeDocument/2006/relationships/image"/><Relationship Id="rId3" Target="../media/image63.svg" Type="http://schemas.openxmlformats.org/officeDocument/2006/relationships/image"/><Relationship Id="rId4" Target="../media/image64.png" Type="http://schemas.openxmlformats.org/officeDocument/2006/relationships/image"/><Relationship Id="rId5" Target="https://www.youtube.com/watch?v=Q76ZLcyDRo0" TargetMode="External" Type="http://schemas.openxmlformats.org/officeDocument/2006/relationships/hyperlink"/><Relationship Id="rId6" Target="https://www.mindtools.com/a9wjrjw/ebbinghauss-forgetting-curve" TargetMode="External" Type="http://schemas.openxmlformats.org/officeDocument/2006/relationships/hyperlink"/><Relationship Id="rId7" Target="https://peakpacificgroup.com/microlearning-whitepaper/" TargetMode="External" Type="http://schemas.openxmlformats.org/officeDocument/2006/relationships/hyperlink"/><Relationship Id="rId8" Target="https://elt.oup.com/teachersclub/courses/teachingteenagers/?cc=pt&amp;selLanguage=pt" TargetMode="External" Type="http://schemas.openxmlformats.org/officeDocument/2006/relationships/hyperlink"/><Relationship Id="rId9" Target="https://elt.oup.com/teachersclub/courses/younglearners/?cc=pt&amp;selLanguage=pt" TargetMode="External" Type="http://schemas.openxmlformats.org/officeDocument/2006/relationships/hyperlink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jpeg" Type="http://schemas.openxmlformats.org/officeDocument/2006/relationships/image"/><Relationship Id="rId3" Target="../media/image69.png" Type="http://schemas.openxmlformats.org/officeDocument/2006/relationships/image"/><Relationship Id="rId4" Target="../media/image70.svg" Type="http://schemas.openxmlformats.org/officeDocument/2006/relationships/image"/><Relationship Id="rId5" Target="../media/image13.png" Type="http://schemas.openxmlformats.org/officeDocument/2006/relationships/image"/><Relationship Id="rId6" Target="../media/image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43200" y="4281872"/>
            <a:ext cx="6400800" cy="448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true">
                <a:solidFill>
                  <a:srgbClr val="28282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WP3 - Career Compass – Formação de desenvolvimento profissional para profissionais de educação e orientação de adultos </a:t>
            </a:r>
          </a:p>
          <a:p>
            <a:pPr algn="l">
              <a:lnSpc>
                <a:spcPts val="3600"/>
              </a:lnSpc>
            </a:pPr>
          </a:p>
          <a:p>
            <a:pPr algn="ctr">
              <a:lnSpc>
                <a:spcPts val="2520"/>
              </a:lnSpc>
            </a:pPr>
            <a:r>
              <a:rPr lang="en-US" sz="2100" b="true">
                <a:solidFill>
                  <a:srgbClr val="E51F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Módulo 2: Desenvolvimento de Recursos de Micro-Aprendizagem para Jovens Adultos; apoiar os educadores de adultos no desenvolvimento dos seus próprios recursos digitais de microaprendizagem para jovens adultos.</a:t>
            </a:r>
          </a:p>
          <a:p>
            <a:pPr algn="l">
              <a:lnSpc>
                <a:spcPts val="2520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4578830" y="-2544033"/>
            <a:ext cx="16876765" cy="11931122"/>
            <a:chOff x="0" y="0"/>
            <a:chExt cx="22502353" cy="159081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502368" cy="15908147"/>
            </a:xfrm>
            <a:custGeom>
              <a:avLst/>
              <a:gdLst/>
              <a:ahLst/>
              <a:cxnLst/>
              <a:rect r="r" b="b" t="t" l="l"/>
              <a:pathLst>
                <a:path h="15908147" w="22502368">
                  <a:moveTo>
                    <a:pt x="0" y="0"/>
                  </a:moveTo>
                  <a:lnTo>
                    <a:pt x="22502368" y="0"/>
                  </a:lnTo>
                  <a:lnTo>
                    <a:pt x="22502368" y="15908147"/>
                  </a:lnTo>
                  <a:lnTo>
                    <a:pt x="0" y="159081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" t="0" r="-8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4590666"/>
            <a:ext cx="1105662" cy="1105662"/>
          </a:xfrm>
          <a:custGeom>
            <a:avLst/>
            <a:gdLst/>
            <a:ahLst/>
            <a:cxnLst/>
            <a:rect r="r" b="b" t="t" l="l"/>
            <a:pathLst>
              <a:path h="1105662" w="1105662">
                <a:moveTo>
                  <a:pt x="0" y="0"/>
                </a:moveTo>
                <a:lnTo>
                  <a:pt x="1105662" y="0"/>
                </a:lnTo>
                <a:lnTo>
                  <a:pt x="1105662" y="1105662"/>
                </a:lnTo>
                <a:lnTo>
                  <a:pt x="0" y="11056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70324" y="9086850"/>
            <a:ext cx="2862209" cy="600478"/>
            <a:chOff x="0" y="0"/>
            <a:chExt cx="3816279" cy="80063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816223" cy="800608"/>
            </a:xfrm>
            <a:custGeom>
              <a:avLst/>
              <a:gdLst/>
              <a:ahLst/>
              <a:cxnLst/>
              <a:rect r="r" b="b" t="t" l="l"/>
              <a:pathLst>
                <a:path h="800608" w="3816223">
                  <a:moveTo>
                    <a:pt x="0" y="0"/>
                  </a:moveTo>
                  <a:lnTo>
                    <a:pt x="3816223" y="0"/>
                  </a:lnTo>
                  <a:lnTo>
                    <a:pt x="3816223" y="800608"/>
                  </a:lnTo>
                  <a:lnTo>
                    <a:pt x="0" y="8006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7739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-4551987" y="-497423"/>
            <a:ext cx="13695987" cy="3754973"/>
            <a:chOff x="0" y="0"/>
            <a:chExt cx="18261316" cy="500663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261330" cy="5006594"/>
            </a:xfrm>
            <a:custGeom>
              <a:avLst/>
              <a:gdLst/>
              <a:ahLst/>
              <a:cxnLst/>
              <a:rect r="r" b="b" t="t" l="l"/>
              <a:pathLst>
                <a:path h="5006594" w="18261330">
                  <a:moveTo>
                    <a:pt x="0" y="0"/>
                  </a:moveTo>
                  <a:lnTo>
                    <a:pt x="18261330" y="0"/>
                  </a:lnTo>
                  <a:lnTo>
                    <a:pt x="18261330" y="5006594"/>
                  </a:lnTo>
                  <a:lnTo>
                    <a:pt x="0" y="50065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" r="0" b="-4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144000" y="7509602"/>
            <a:ext cx="13695987" cy="3754973"/>
            <a:chOff x="0" y="0"/>
            <a:chExt cx="18261316" cy="500663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261330" cy="5006594"/>
            </a:xfrm>
            <a:custGeom>
              <a:avLst/>
              <a:gdLst/>
              <a:ahLst/>
              <a:cxnLst/>
              <a:rect r="r" b="b" t="t" l="l"/>
              <a:pathLst>
                <a:path h="5006594" w="18261330">
                  <a:moveTo>
                    <a:pt x="0" y="0"/>
                  </a:moveTo>
                  <a:lnTo>
                    <a:pt x="18261330" y="0"/>
                  </a:lnTo>
                  <a:lnTo>
                    <a:pt x="18261330" y="5006594"/>
                  </a:lnTo>
                  <a:lnTo>
                    <a:pt x="0" y="50065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" r="0" b="-4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76312" y="3030727"/>
            <a:ext cx="91611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89"/>
              </a:lnSpc>
            </a:pPr>
            <a:r>
              <a:rPr lang="en-US" sz="6325" b="true">
                <a:solidFill>
                  <a:srgbClr val="E51F60"/>
                </a:solidFill>
                <a:latin typeface="Roboto Bold"/>
                <a:ea typeface="Roboto Bold"/>
                <a:cs typeface="Roboto Bold"/>
                <a:sym typeface="Roboto Bold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720262" y="3034516"/>
            <a:ext cx="91611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89"/>
              </a:lnSpc>
            </a:pPr>
            <a:r>
              <a:rPr lang="en-US" sz="6325" b="true">
                <a:solidFill>
                  <a:srgbClr val="333132"/>
                </a:solidFill>
                <a:latin typeface="Roboto Bold"/>
                <a:ea typeface="Roboto Bold"/>
                <a:cs typeface="Roboto Bold"/>
                <a:sym typeface="Roboto Bold"/>
              </a:rPr>
              <a:t>02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75122" y="1798137"/>
            <a:ext cx="5729440" cy="56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0"/>
              </a:lnSpc>
            </a:pPr>
            <a:r>
              <a:rPr lang="en-US" sz="3725" b="true">
                <a:solidFill>
                  <a:srgbClr val="333132"/>
                </a:solidFill>
                <a:latin typeface="DM Sans Bold"/>
                <a:ea typeface="DM Sans Bold"/>
                <a:cs typeface="DM Sans Bold"/>
                <a:sym typeface="DM Sans Bold"/>
              </a:rPr>
              <a:t>ÍNDICE DE CONTEÚDO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973931" y="971551"/>
            <a:ext cx="700088" cy="136922"/>
          </a:xfrm>
          <a:custGeom>
            <a:avLst/>
            <a:gdLst/>
            <a:ahLst/>
            <a:cxnLst/>
            <a:rect r="r" b="b" t="t" l="l"/>
            <a:pathLst>
              <a:path h="136922" w="700088">
                <a:moveTo>
                  <a:pt x="0" y="0"/>
                </a:moveTo>
                <a:lnTo>
                  <a:pt x="700088" y="0"/>
                </a:lnTo>
                <a:lnTo>
                  <a:pt x="700088" y="136922"/>
                </a:lnTo>
                <a:lnTo>
                  <a:pt x="0" y="136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821" r="0" b="-182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45421" y="4842372"/>
            <a:ext cx="91611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89"/>
              </a:lnSpc>
            </a:pPr>
            <a:r>
              <a:rPr lang="en-US" sz="6325" b="true">
                <a:solidFill>
                  <a:srgbClr val="333132"/>
                </a:solidFill>
                <a:latin typeface="Roboto Bold"/>
                <a:ea typeface="Roboto Bold"/>
                <a:cs typeface="Roboto Bold"/>
                <a:sym typeface="Roboto Bold"/>
              </a:rPr>
              <a:t>03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720262" y="4844266"/>
            <a:ext cx="91611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89"/>
              </a:lnSpc>
            </a:pPr>
            <a:r>
              <a:rPr lang="en-US" sz="6325" b="true">
                <a:solidFill>
                  <a:srgbClr val="E51F60"/>
                </a:solidFill>
                <a:latin typeface="Roboto Bold"/>
                <a:ea typeface="Roboto Bold"/>
                <a:cs typeface="Roboto Bold"/>
                <a:sym typeface="Roboto Bold"/>
              </a:rPr>
              <a:t>04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55702" y="3330506"/>
            <a:ext cx="4547670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282829"/>
                </a:solidFill>
                <a:latin typeface="DM Sans Bold"/>
                <a:ea typeface="DM Sans Bold"/>
                <a:cs typeface="DM Sans Bold"/>
                <a:sym typeface="DM Sans Bold"/>
              </a:rPr>
              <a:t>ESTRUTURA DO MÓDULO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55702" y="5168116"/>
            <a:ext cx="4548860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282829"/>
                </a:solidFill>
                <a:latin typeface="DM Sans Bold"/>
                <a:ea typeface="DM Sans Bold"/>
                <a:cs typeface="DM Sans Bold"/>
                <a:sym typeface="DM Sans Bold"/>
              </a:rPr>
              <a:t>RESULTADOS DE APRENDIZAGEM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380889" y="3278377"/>
            <a:ext cx="4509354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282829"/>
                </a:solidFill>
                <a:latin typeface="Arial Bold"/>
                <a:ea typeface="Arial Bold"/>
                <a:cs typeface="Arial Bold"/>
                <a:sym typeface="Arial Bold"/>
              </a:rPr>
              <a:t>OBJECTIVOS DE APRENDIZAGEM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55702" y="6977866"/>
            <a:ext cx="4548860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282829"/>
                </a:solidFill>
                <a:latin typeface="DM Sans Bold"/>
                <a:ea typeface="DM Sans Bold"/>
                <a:cs typeface="DM Sans Bold"/>
                <a:sym typeface="DM Sans Bold"/>
              </a:rPr>
              <a:t>QUEBRA-GELO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6230600" y="10712"/>
            <a:ext cx="1614076" cy="1141080"/>
            <a:chOff x="0" y="0"/>
            <a:chExt cx="2152101" cy="15214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52142" cy="1521460"/>
            </a:xfrm>
            <a:custGeom>
              <a:avLst/>
              <a:gdLst/>
              <a:ahLst/>
              <a:cxnLst/>
              <a:rect r="r" b="b" t="t" l="l"/>
              <a:pathLst>
                <a:path h="1521460" w="2152142">
                  <a:moveTo>
                    <a:pt x="0" y="0"/>
                  </a:moveTo>
                  <a:lnTo>
                    <a:pt x="2152142" y="0"/>
                  </a:lnTo>
                  <a:lnTo>
                    <a:pt x="2152142" y="1521460"/>
                  </a:lnTo>
                  <a:lnTo>
                    <a:pt x="0" y="1521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" t="0" r="-26" b="1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884624" y="398190"/>
            <a:ext cx="1915726" cy="401910"/>
            <a:chOff x="0" y="0"/>
            <a:chExt cx="2554301" cy="5358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7753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75122" y="6654016"/>
            <a:ext cx="91611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89"/>
              </a:lnSpc>
            </a:pPr>
            <a:r>
              <a:rPr lang="en-US" sz="6325" b="true">
                <a:solidFill>
                  <a:srgbClr val="E51F60"/>
                </a:solidFill>
                <a:latin typeface="Roboto Bold"/>
                <a:ea typeface="Roboto Bold"/>
                <a:cs typeface="Roboto Bold"/>
                <a:sym typeface="Roboto Bold"/>
              </a:rPr>
              <a:t>05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380889" y="5091916"/>
            <a:ext cx="5130458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282829"/>
                </a:solidFill>
                <a:latin typeface="Arial Bold"/>
                <a:ea typeface="Arial Bold"/>
                <a:cs typeface="Arial Bold"/>
                <a:sym typeface="Arial Bold"/>
              </a:rPr>
              <a:t>INTRODUÇÃO AO TEMA PRINCIPAL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720262" y="6654016"/>
            <a:ext cx="91611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89"/>
              </a:lnSpc>
            </a:pPr>
            <a:r>
              <a:rPr lang="en-US" sz="6325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06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380889" y="6901666"/>
            <a:ext cx="4509354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282829"/>
                </a:solidFill>
                <a:latin typeface="Arial Bold"/>
                <a:ea typeface="Arial Bold"/>
                <a:cs typeface="Arial Bold"/>
                <a:sym typeface="Arial Bold"/>
              </a:rPr>
              <a:t>ACTIVIDADES DE APRENDIZAGEM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6312" y="8463766"/>
            <a:ext cx="91611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89"/>
              </a:lnSpc>
            </a:pPr>
            <a:r>
              <a:rPr lang="en-US" sz="6325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07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380889" y="8630454"/>
            <a:ext cx="5878411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282829"/>
                </a:solidFill>
                <a:latin typeface="DM Sans Bold"/>
                <a:ea typeface="DM Sans Bold"/>
                <a:cs typeface="DM Sans Bold"/>
                <a:sym typeface="DM Sans Bold"/>
              </a:rPr>
              <a:t>REFERÊNCIAS E RECURSOS ÚTEIS PARA UMA APRENDIZAGEM MAIS APROFUNDADA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720262" y="8463766"/>
            <a:ext cx="91611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89"/>
              </a:lnSpc>
            </a:pPr>
            <a:r>
              <a:rPr lang="en-US" sz="6325" b="true">
                <a:solidFill>
                  <a:srgbClr val="E51F60"/>
                </a:solidFill>
                <a:latin typeface="Roboto Bold"/>
                <a:ea typeface="Roboto Bold"/>
                <a:cs typeface="Roboto Bold"/>
                <a:sym typeface="Roboto Bold"/>
              </a:rPr>
              <a:t>08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155702" y="8816191"/>
            <a:ext cx="4548860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282829"/>
                </a:solidFill>
                <a:latin typeface="DM Sans Bold"/>
                <a:ea typeface="DM Sans Bold"/>
                <a:cs typeface="DM Sans Bold"/>
                <a:sym typeface="DM Sans Bold"/>
              </a:rPr>
              <a:t>PRÁTICA GUIADA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3825" y="-123825"/>
            <a:ext cx="18821400" cy="10534650"/>
          </a:xfrm>
          <a:custGeom>
            <a:avLst/>
            <a:gdLst/>
            <a:ahLst/>
            <a:cxnLst/>
            <a:rect r="r" b="b" t="t" l="l"/>
            <a:pathLst>
              <a:path h="10534650" w="18821400">
                <a:moveTo>
                  <a:pt x="0" y="0"/>
                </a:moveTo>
                <a:lnTo>
                  <a:pt x="18821400" y="0"/>
                </a:lnTo>
                <a:lnTo>
                  <a:pt x="18821400" y="10534650"/>
                </a:lnTo>
                <a:lnTo>
                  <a:pt x="0" y="105346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41685" y="2171700"/>
            <a:ext cx="8573643" cy="5600700"/>
          </a:xfrm>
          <a:custGeom>
            <a:avLst/>
            <a:gdLst/>
            <a:ahLst/>
            <a:cxnLst/>
            <a:rect r="r" b="b" t="t" l="l"/>
            <a:pathLst>
              <a:path h="5600700" w="8573643">
                <a:moveTo>
                  <a:pt x="0" y="0"/>
                </a:moveTo>
                <a:lnTo>
                  <a:pt x="8573643" y="0"/>
                </a:lnTo>
                <a:lnTo>
                  <a:pt x="8573643" y="5600700"/>
                </a:lnTo>
                <a:lnTo>
                  <a:pt x="0" y="5600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85750" y="228600"/>
            <a:ext cx="1289343" cy="742950"/>
            <a:chOff x="0" y="0"/>
            <a:chExt cx="1719124" cy="990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19072" cy="990600"/>
            </a:xfrm>
            <a:custGeom>
              <a:avLst/>
              <a:gdLst/>
              <a:ahLst/>
              <a:cxnLst/>
              <a:rect r="r" b="b" t="t" l="l"/>
              <a:pathLst>
                <a:path h="990600" w="1719072">
                  <a:moveTo>
                    <a:pt x="0" y="0"/>
                  </a:moveTo>
                  <a:lnTo>
                    <a:pt x="1719072" y="0"/>
                  </a:lnTo>
                  <a:lnTo>
                    <a:pt x="1719072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60" r="-3" b="-6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85750" y="9656490"/>
            <a:ext cx="1915726" cy="401910"/>
            <a:chOff x="0" y="0"/>
            <a:chExt cx="2554301" cy="535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4677049" y="600075"/>
            <a:ext cx="3143771" cy="2041344"/>
          </a:xfrm>
          <a:custGeom>
            <a:avLst/>
            <a:gdLst/>
            <a:ahLst/>
            <a:cxnLst/>
            <a:rect r="r" b="b" t="t" l="l"/>
            <a:pathLst>
              <a:path h="2041344" w="3143771">
                <a:moveTo>
                  <a:pt x="0" y="0"/>
                </a:moveTo>
                <a:lnTo>
                  <a:pt x="3143771" y="0"/>
                </a:lnTo>
                <a:lnTo>
                  <a:pt x="3143771" y="2041344"/>
                </a:lnTo>
                <a:lnTo>
                  <a:pt x="0" y="20413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30422" y="4391025"/>
            <a:ext cx="6396199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4950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01. ESTRUTURA DO MÓDULO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677049" y="1232127"/>
            <a:ext cx="3086100" cy="824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Grupo-alvo: Jovens adultos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9788940" y="1612702"/>
            <a:ext cx="3143771" cy="2041344"/>
          </a:xfrm>
          <a:custGeom>
            <a:avLst/>
            <a:gdLst/>
            <a:ahLst/>
            <a:cxnLst/>
            <a:rect r="r" b="b" t="t" l="l"/>
            <a:pathLst>
              <a:path h="2041344" w="3143771">
                <a:moveTo>
                  <a:pt x="0" y="0"/>
                </a:moveTo>
                <a:lnTo>
                  <a:pt x="3143771" y="0"/>
                </a:lnTo>
                <a:lnTo>
                  <a:pt x="3143771" y="2041344"/>
                </a:lnTo>
                <a:lnTo>
                  <a:pt x="0" y="20413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788940" y="1931909"/>
            <a:ext cx="3086100" cy="1243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Duração: </a:t>
            </a:r>
          </a:p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F2F - 8 horas </a:t>
            </a:r>
          </a:p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SDL - 6 horas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286875" y="4010075"/>
            <a:ext cx="8410248" cy="5461025"/>
          </a:xfrm>
          <a:custGeom>
            <a:avLst/>
            <a:gdLst/>
            <a:ahLst/>
            <a:cxnLst/>
            <a:rect r="r" b="b" t="t" l="l"/>
            <a:pathLst>
              <a:path h="5461025" w="8410248">
                <a:moveTo>
                  <a:pt x="0" y="0"/>
                </a:moveTo>
                <a:lnTo>
                  <a:pt x="8410248" y="0"/>
                </a:lnTo>
                <a:lnTo>
                  <a:pt x="8410248" y="5461025"/>
                </a:lnTo>
                <a:lnTo>
                  <a:pt x="0" y="54610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592409" y="4867275"/>
            <a:ext cx="6284009" cy="3339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Tópicos: </a:t>
            </a:r>
          </a:p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Princípios da teoria da microaprendizagem </a:t>
            </a:r>
          </a:p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Implementação de recursos digitais de microaprendizagem </a:t>
            </a:r>
          </a:p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O triângulo mágico </a:t>
            </a:r>
          </a:p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Desenvolvimento de um recurso digital de microaprendizagem para jovens adultos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285750" y="9656490"/>
            <a:ext cx="1915726" cy="401910"/>
            <a:chOff x="0" y="0"/>
            <a:chExt cx="2554301" cy="5358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-1775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90" y="0"/>
            <a:ext cx="18290381" cy="2343150"/>
          </a:xfrm>
          <a:custGeom>
            <a:avLst/>
            <a:gdLst/>
            <a:ahLst/>
            <a:cxnLst/>
            <a:rect r="r" b="b" t="t" l="l"/>
            <a:pathLst>
              <a:path h="2343150" w="18290381">
                <a:moveTo>
                  <a:pt x="0" y="0"/>
                </a:moveTo>
                <a:lnTo>
                  <a:pt x="18290381" y="0"/>
                </a:lnTo>
                <a:lnTo>
                  <a:pt x="18290381" y="2343150"/>
                </a:lnTo>
                <a:lnTo>
                  <a:pt x="0" y="23431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90" y="2343150"/>
            <a:ext cx="18290381" cy="7943850"/>
          </a:xfrm>
          <a:custGeom>
            <a:avLst/>
            <a:gdLst/>
            <a:ahLst/>
            <a:cxnLst/>
            <a:rect r="r" b="b" t="t" l="l"/>
            <a:pathLst>
              <a:path h="7943850" w="18290381">
                <a:moveTo>
                  <a:pt x="0" y="0"/>
                </a:moveTo>
                <a:lnTo>
                  <a:pt x="18290381" y="0"/>
                </a:lnTo>
                <a:lnTo>
                  <a:pt x="18290381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73931" y="971551"/>
            <a:ext cx="700088" cy="136922"/>
          </a:xfrm>
          <a:custGeom>
            <a:avLst/>
            <a:gdLst/>
            <a:ahLst/>
            <a:cxnLst/>
            <a:rect r="r" b="b" t="t" l="l"/>
            <a:pathLst>
              <a:path h="136922" w="700088">
                <a:moveTo>
                  <a:pt x="0" y="0"/>
                </a:moveTo>
                <a:lnTo>
                  <a:pt x="700088" y="0"/>
                </a:lnTo>
                <a:lnTo>
                  <a:pt x="700088" y="136922"/>
                </a:lnTo>
                <a:lnTo>
                  <a:pt x="0" y="1369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821" r="0" b="-1821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4171284" y="320278"/>
            <a:ext cx="3238501" cy="3886200"/>
            <a:chOff x="0" y="0"/>
            <a:chExt cx="4318001" cy="5181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18000" cy="5181600"/>
            </a:xfrm>
            <a:custGeom>
              <a:avLst/>
              <a:gdLst/>
              <a:ahLst/>
              <a:cxnLst/>
              <a:rect r="r" b="b" t="t" l="l"/>
              <a:pathLst>
                <a:path h="5181600" w="4318000">
                  <a:moveTo>
                    <a:pt x="0" y="0"/>
                  </a:moveTo>
                  <a:lnTo>
                    <a:pt x="4318000" y="0"/>
                  </a:lnTo>
                  <a:lnTo>
                    <a:pt x="4318000" y="5181600"/>
                  </a:lnTo>
                  <a:lnTo>
                    <a:pt x="0" y="518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9999" t="0" r="-4000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081283" y="730606"/>
            <a:ext cx="2525933" cy="3224055"/>
            <a:chOff x="0" y="0"/>
            <a:chExt cx="3367911" cy="42987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367913" cy="4298696"/>
            </a:xfrm>
            <a:custGeom>
              <a:avLst/>
              <a:gdLst/>
              <a:ahLst/>
              <a:cxnLst/>
              <a:rect r="r" b="b" t="t" l="l"/>
              <a:pathLst>
                <a:path h="4298696" w="3367913">
                  <a:moveTo>
                    <a:pt x="0" y="0"/>
                  </a:moveTo>
                  <a:lnTo>
                    <a:pt x="3367913" y="0"/>
                  </a:lnTo>
                  <a:lnTo>
                    <a:pt x="3367913" y="4298696"/>
                  </a:lnTo>
                  <a:lnTo>
                    <a:pt x="0" y="4298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45790" t="0" r="-45790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751621" y="538228"/>
            <a:ext cx="1289343" cy="742950"/>
            <a:chOff x="0" y="0"/>
            <a:chExt cx="1719124" cy="9906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19072" cy="990600"/>
            </a:xfrm>
            <a:custGeom>
              <a:avLst/>
              <a:gdLst/>
              <a:ahLst/>
              <a:cxnLst/>
              <a:rect r="r" b="b" t="t" l="l"/>
              <a:pathLst>
                <a:path h="990600" w="1719072">
                  <a:moveTo>
                    <a:pt x="0" y="0"/>
                  </a:moveTo>
                  <a:lnTo>
                    <a:pt x="1719072" y="0"/>
                  </a:lnTo>
                  <a:lnTo>
                    <a:pt x="1719072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60" r="-3" b="-6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71550" y="9569835"/>
            <a:ext cx="1915727" cy="401910"/>
            <a:chOff x="0" y="0"/>
            <a:chExt cx="2554303" cy="5358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751621" y="4527816"/>
            <a:ext cx="16658165" cy="4730484"/>
          </a:xfrm>
          <a:custGeom>
            <a:avLst/>
            <a:gdLst/>
            <a:ahLst/>
            <a:cxnLst/>
            <a:rect r="r" b="b" t="t" l="l"/>
            <a:pathLst>
              <a:path h="4730484" w="16658165">
                <a:moveTo>
                  <a:pt x="0" y="0"/>
                </a:moveTo>
                <a:lnTo>
                  <a:pt x="16658165" y="0"/>
                </a:lnTo>
                <a:lnTo>
                  <a:pt x="16658165" y="4730484"/>
                </a:lnTo>
                <a:lnTo>
                  <a:pt x="0" y="47304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067088" y="2174236"/>
            <a:ext cx="3657173" cy="2930310"/>
          </a:xfrm>
          <a:custGeom>
            <a:avLst/>
            <a:gdLst/>
            <a:ahLst/>
            <a:cxnLst/>
            <a:rect r="r" b="b" t="t" l="l"/>
            <a:pathLst>
              <a:path h="2930310" w="3657173">
                <a:moveTo>
                  <a:pt x="0" y="0"/>
                </a:moveTo>
                <a:lnTo>
                  <a:pt x="3657173" y="0"/>
                </a:lnTo>
                <a:lnTo>
                  <a:pt x="3657173" y="2930310"/>
                </a:lnTo>
                <a:lnTo>
                  <a:pt x="0" y="293031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208" t="0" r="-208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521868" y="1370520"/>
            <a:ext cx="10384768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40"/>
              </a:lnSpc>
            </a:pPr>
            <a:r>
              <a:rPr lang="en-US" sz="47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02.OBJECTIVOS DE APRENDIZAGEM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65200" y="5142646"/>
            <a:ext cx="16200603" cy="3709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79793" indent="-159931" lvl="2">
              <a:lnSpc>
                <a:spcPts val="294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Compreender os diferentes tipos de recursos de microaprendizagem, tais como vídeos, podcasts, infográficos e questionários. </a:t>
            </a:r>
          </a:p>
          <a:p>
            <a:pPr algn="just" marL="479793" indent="-159931" lvl="2">
              <a:lnSpc>
                <a:spcPts val="294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Identificar os elementos-chave de recursos de microaprendizagem eficazes, como a brevidade, a relevância e a interatividade. </a:t>
            </a:r>
          </a:p>
          <a:p>
            <a:pPr algn="just" marL="479793" indent="-159931" lvl="2">
              <a:lnSpc>
                <a:spcPts val="294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Aprender a utilizar ferramentas digitais para criar e publicar recursos de microaprendizagem, como o Canva, o Adobe Spark e o Articulate Storyline. </a:t>
            </a:r>
          </a:p>
          <a:p>
            <a:pPr algn="just" marL="479793" indent="-159931" lvl="2">
              <a:lnSpc>
                <a:spcPts val="294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Explorar as considerações éticas da utilização de recursos de microaprendizagem com jovens adultos, como a privacidade dos dados, a acessibilidade e a sensibilidade cultural. </a:t>
            </a:r>
          </a:p>
          <a:p>
            <a:pPr algn="just" marL="479793" indent="-159931" lvl="2">
              <a:lnSpc>
                <a:spcPts val="294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Desenvolver uma perspetiva crítica sobre a utilização de recursos de microaprendizagem na educação, considerando os seus benefícios e limitações em comparação com os métodos de ensino tradicionais. </a:t>
            </a:r>
          </a:p>
          <a:p>
            <a:pPr algn="just" marL="480060" indent="-160020" lvl="2">
              <a:lnSpc>
                <a:spcPts val="294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Refletir sobre as próprias preferências de aprendizagem e experiências com microaprendizagem, e como elas podem informar a conceção de recursos digitais de microaprendizagem para jovens adultos.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971550" y="9569835"/>
            <a:ext cx="1915726" cy="401910"/>
            <a:chOff x="0" y="0"/>
            <a:chExt cx="2554301" cy="5358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-1775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90" y="0"/>
            <a:ext cx="18290381" cy="10287000"/>
            <a:chOff x="0" y="0"/>
            <a:chExt cx="24387175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71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7175">
                  <a:moveTo>
                    <a:pt x="0" y="0"/>
                  </a:moveTo>
                  <a:lnTo>
                    <a:pt x="24387175" y="0"/>
                  </a:lnTo>
                  <a:lnTo>
                    <a:pt x="2438717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8127" r="0" b="-8127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191" y="-32743"/>
            <a:ext cx="18290381" cy="10352532"/>
          </a:xfrm>
          <a:custGeom>
            <a:avLst/>
            <a:gdLst/>
            <a:ahLst/>
            <a:cxnLst/>
            <a:rect r="r" b="b" t="t" l="l"/>
            <a:pathLst>
              <a:path h="10352532" w="18290381">
                <a:moveTo>
                  <a:pt x="0" y="0"/>
                </a:moveTo>
                <a:lnTo>
                  <a:pt x="18290381" y="0"/>
                </a:lnTo>
                <a:lnTo>
                  <a:pt x="18290381" y="10352532"/>
                </a:lnTo>
                <a:lnTo>
                  <a:pt x="0" y="10352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80520" y="528946"/>
            <a:ext cx="1289343" cy="742950"/>
            <a:chOff x="0" y="0"/>
            <a:chExt cx="1719124" cy="990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19072" cy="990600"/>
            </a:xfrm>
            <a:custGeom>
              <a:avLst/>
              <a:gdLst/>
              <a:ahLst/>
              <a:cxnLst/>
              <a:rect r="r" b="b" t="t" l="l"/>
              <a:pathLst>
                <a:path h="990600" w="1719072">
                  <a:moveTo>
                    <a:pt x="0" y="0"/>
                  </a:moveTo>
                  <a:lnTo>
                    <a:pt x="1719072" y="0"/>
                  </a:lnTo>
                  <a:lnTo>
                    <a:pt x="1719072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60" r="-3" b="-6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880519" y="3047896"/>
            <a:ext cx="5286905" cy="5262923"/>
          </a:xfrm>
          <a:custGeom>
            <a:avLst/>
            <a:gdLst/>
            <a:ahLst/>
            <a:cxnLst/>
            <a:rect r="r" b="b" t="t" l="l"/>
            <a:pathLst>
              <a:path h="5262923" w="5286905">
                <a:moveTo>
                  <a:pt x="0" y="0"/>
                </a:moveTo>
                <a:lnTo>
                  <a:pt x="5286905" y="0"/>
                </a:lnTo>
                <a:lnTo>
                  <a:pt x="5286905" y="5262923"/>
                </a:lnTo>
                <a:lnTo>
                  <a:pt x="0" y="52629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485755" y="3047896"/>
            <a:ext cx="5286905" cy="5262923"/>
          </a:xfrm>
          <a:custGeom>
            <a:avLst/>
            <a:gdLst/>
            <a:ahLst/>
            <a:cxnLst/>
            <a:rect r="r" b="b" t="t" l="l"/>
            <a:pathLst>
              <a:path h="5262923" w="5286905">
                <a:moveTo>
                  <a:pt x="0" y="0"/>
                </a:moveTo>
                <a:lnTo>
                  <a:pt x="5286905" y="0"/>
                </a:lnTo>
                <a:lnTo>
                  <a:pt x="5286905" y="5262923"/>
                </a:lnTo>
                <a:lnTo>
                  <a:pt x="0" y="52629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090990" y="3047896"/>
            <a:ext cx="5286905" cy="5262923"/>
          </a:xfrm>
          <a:custGeom>
            <a:avLst/>
            <a:gdLst/>
            <a:ahLst/>
            <a:cxnLst/>
            <a:rect r="r" b="b" t="t" l="l"/>
            <a:pathLst>
              <a:path h="5262923" w="5286905">
                <a:moveTo>
                  <a:pt x="0" y="0"/>
                </a:moveTo>
                <a:lnTo>
                  <a:pt x="5286905" y="0"/>
                </a:lnTo>
                <a:lnTo>
                  <a:pt x="5286905" y="5262923"/>
                </a:lnTo>
                <a:lnTo>
                  <a:pt x="0" y="52629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rcRect l="0" t="0" r="402" b="0"/>
          <a:stretch>
            <a:fillRect/>
          </a:stretch>
        </p:blipFill>
        <p:spPr>
          <a:xfrm flipH="false" flipV="false" rot="0">
            <a:off x="10448411" y="8013729"/>
            <a:ext cx="3285159" cy="1987521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880519" y="1271896"/>
            <a:ext cx="16605898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03.RESULTADOS DE APRENDIZAGEM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80519" y="3297335"/>
            <a:ext cx="5123309" cy="488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87"/>
              </a:lnSpc>
            </a:pPr>
            <a:r>
              <a:rPr lang="en-US" sz="272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CONHECIMENTO</a:t>
            </a:r>
          </a:p>
          <a:p>
            <a:pPr algn="just" marL="479793" indent="-159931" lvl="2">
              <a:lnSpc>
                <a:spcPts val="315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Compreender os princípios da teoria da microaprendizagem e a forma como se aplicam aos jovens adultos.</a:t>
            </a:r>
          </a:p>
          <a:p>
            <a:pPr algn="just" marL="479793" indent="-159931" lvl="2">
              <a:lnSpc>
                <a:spcPts val="315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Compreender os princípios da teoria da microaprendizagem e como se aplicam aos jovens adultos.</a:t>
            </a:r>
          </a:p>
          <a:p>
            <a:pPr algn="just" marL="480060" indent="-160020" lvl="2">
              <a:lnSpc>
                <a:spcPts val="315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Analisar estudos de caso de implementação bem-sucedida de recursos digitais de microaprendizagem para jovens adultos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476230" y="3344081"/>
            <a:ext cx="5031008" cy="460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87"/>
              </a:lnSpc>
            </a:pPr>
            <a:r>
              <a:rPr lang="en-US" sz="272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HABILIDADES</a:t>
            </a:r>
          </a:p>
          <a:p>
            <a:pPr algn="ctr">
              <a:lnSpc>
                <a:spcPts val="4087"/>
              </a:lnSpc>
            </a:pPr>
          </a:p>
          <a:p>
            <a:pPr algn="just" marL="479793" indent="-159931" lvl="2">
              <a:lnSpc>
                <a:spcPts val="315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Desenvolver recursos eficazes de microaprendizagem digital para jovens adultos. </a:t>
            </a:r>
          </a:p>
          <a:p>
            <a:pPr algn="just" marL="479793" indent="-159931" lvl="2">
              <a:lnSpc>
                <a:spcPts val="315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Avliar a eficácia dos recursos digitais de microaprendizagem no apoio a jovens adultos.</a:t>
            </a: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algn="just" marL="480060" indent="-160020" lvl="2">
              <a:lnSpc>
                <a:spcPts val="315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Conceber atividades de microaprendizagem digital eficazes para jovens adultos.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090990" y="3164017"/>
            <a:ext cx="4979829" cy="5003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87"/>
              </a:lnSpc>
            </a:pPr>
            <a:r>
              <a:rPr lang="en-US" sz="272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ATITUDES</a:t>
            </a:r>
          </a:p>
          <a:p>
            <a:pPr algn="ctr">
              <a:lnSpc>
                <a:spcPts val="4087"/>
              </a:lnSpc>
            </a:pPr>
          </a:p>
          <a:p>
            <a:pPr algn="just" marL="479793" indent="-159931" lvl="2">
              <a:lnSpc>
                <a:spcPts val="315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Apreciar o valor da microaprendizagem no apoio aos alunos jovens adultos. </a:t>
            </a:r>
          </a:p>
          <a:p>
            <a:pPr algn="just" marL="479793" indent="-159931" lvl="2">
              <a:lnSpc>
                <a:spcPts val="315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Desenvolver uma atitude positiva relativamente à utilização de recursos digitais de microaprendizagem. </a:t>
            </a:r>
          </a:p>
          <a:p>
            <a:pPr algn="just" marL="480060" indent="-160020" lvl="2">
              <a:lnSpc>
                <a:spcPts val="3150"/>
              </a:lnSpc>
              <a:buFont typeface="Arial"/>
              <a:buChar char="⚬"/>
            </a:pPr>
            <a:r>
              <a:rPr lang="en-US" sz="2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Estar aberto a novas ideias e abordagens no desenvolvimento de recursos digitais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971550" y="9569835"/>
            <a:ext cx="1915726" cy="401910"/>
            <a:chOff x="0" y="0"/>
            <a:chExt cx="2554301" cy="5358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775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3825" y="-123825"/>
            <a:ext cx="18821400" cy="10534650"/>
          </a:xfrm>
          <a:custGeom>
            <a:avLst/>
            <a:gdLst/>
            <a:ahLst/>
            <a:cxnLst/>
            <a:rect r="r" b="b" t="t" l="l"/>
            <a:pathLst>
              <a:path h="10534650" w="18821400">
                <a:moveTo>
                  <a:pt x="0" y="0"/>
                </a:moveTo>
                <a:lnTo>
                  <a:pt x="18821400" y="0"/>
                </a:lnTo>
                <a:lnTo>
                  <a:pt x="18821400" y="10534650"/>
                </a:lnTo>
                <a:lnTo>
                  <a:pt x="0" y="105346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41685" y="2171700"/>
            <a:ext cx="8573643" cy="5600700"/>
          </a:xfrm>
          <a:custGeom>
            <a:avLst/>
            <a:gdLst/>
            <a:ahLst/>
            <a:cxnLst/>
            <a:rect r="r" b="b" t="t" l="l"/>
            <a:pathLst>
              <a:path h="5600700" w="8573643">
                <a:moveTo>
                  <a:pt x="0" y="0"/>
                </a:moveTo>
                <a:lnTo>
                  <a:pt x="8573643" y="0"/>
                </a:lnTo>
                <a:lnTo>
                  <a:pt x="8573643" y="5600700"/>
                </a:lnTo>
                <a:lnTo>
                  <a:pt x="0" y="5600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85750" y="228600"/>
            <a:ext cx="1289343" cy="742950"/>
            <a:chOff x="0" y="0"/>
            <a:chExt cx="1719124" cy="990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19072" cy="990600"/>
            </a:xfrm>
            <a:custGeom>
              <a:avLst/>
              <a:gdLst/>
              <a:ahLst/>
              <a:cxnLst/>
              <a:rect r="r" b="b" t="t" l="l"/>
              <a:pathLst>
                <a:path h="990600" w="1719072">
                  <a:moveTo>
                    <a:pt x="0" y="0"/>
                  </a:moveTo>
                  <a:lnTo>
                    <a:pt x="1719072" y="0"/>
                  </a:lnTo>
                  <a:lnTo>
                    <a:pt x="1719072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60" r="-3" b="-6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9144000" y="2087314"/>
            <a:ext cx="8115300" cy="5685086"/>
          </a:xfrm>
          <a:custGeom>
            <a:avLst/>
            <a:gdLst/>
            <a:ahLst/>
            <a:cxnLst/>
            <a:rect r="r" b="b" t="t" l="l"/>
            <a:pathLst>
              <a:path h="5685086" w="8115300">
                <a:moveTo>
                  <a:pt x="0" y="0"/>
                </a:moveTo>
                <a:lnTo>
                  <a:pt x="8115300" y="0"/>
                </a:lnTo>
                <a:lnTo>
                  <a:pt x="8115300" y="5685086"/>
                </a:lnTo>
                <a:lnTo>
                  <a:pt x="0" y="56850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48368" y="3676650"/>
            <a:ext cx="6993585" cy="2562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78"/>
              </a:lnSpc>
            </a:pPr>
            <a:r>
              <a:rPr lang="en-US" sz="5648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04. INTRODUÇÃO AO TEMA PRINCIPAL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44000" y="2395220"/>
            <a:ext cx="8115300" cy="5015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Desenvolver recursos de microaprendizagem para jovens adultos é um tema que se centra na criação de recursos de aprendizagem digitais eficazes, concebidos especificamente para jovens adultos. A microaprendizagem refere-se a atividades de aprendizagem curtas e de tamanho reduzido que podem ser concluídas de forma rápida e fácil, muitas vezes utilizando tecnologias digitais como vídeos, podcasts, infografias e questionários. Estes recursos são ideais para jovens adultos que podem ter períodos de atenção limitados ou horários ocupados, que preferem aprender de uma forma mais interactiva e envolvente.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971550" y="9569835"/>
            <a:ext cx="1915726" cy="401910"/>
            <a:chOff x="0" y="0"/>
            <a:chExt cx="2554301" cy="535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775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8623" y="3165396"/>
            <a:ext cx="10059377" cy="2414016"/>
            <a:chOff x="0" y="0"/>
            <a:chExt cx="13412503" cy="321868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412470" cy="3218688"/>
            </a:xfrm>
            <a:custGeom>
              <a:avLst/>
              <a:gdLst/>
              <a:ahLst/>
              <a:cxnLst/>
              <a:rect r="r" b="b" t="t" l="l"/>
              <a:pathLst>
                <a:path h="3218688" w="13412470">
                  <a:moveTo>
                    <a:pt x="0" y="0"/>
                  </a:moveTo>
                  <a:lnTo>
                    <a:pt x="13412470" y="0"/>
                  </a:lnTo>
                  <a:lnTo>
                    <a:pt x="13412470" y="3218688"/>
                  </a:lnTo>
                  <a:lnTo>
                    <a:pt x="0" y="32186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88902" r="0" b="-88902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197080" y="-13096"/>
            <a:ext cx="7890272" cy="10287000"/>
          </a:xfrm>
          <a:custGeom>
            <a:avLst/>
            <a:gdLst/>
            <a:ahLst/>
            <a:cxnLst/>
            <a:rect r="r" b="b" t="t" l="l"/>
            <a:pathLst>
              <a:path h="10287000" w="7890272">
                <a:moveTo>
                  <a:pt x="0" y="0"/>
                </a:moveTo>
                <a:lnTo>
                  <a:pt x="7890272" y="0"/>
                </a:lnTo>
                <a:lnTo>
                  <a:pt x="789027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7" t="0" r="-37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39127" y="3521869"/>
            <a:ext cx="3195638" cy="2415778"/>
          </a:xfrm>
          <a:custGeom>
            <a:avLst/>
            <a:gdLst/>
            <a:ahLst/>
            <a:cxnLst/>
            <a:rect r="r" b="b" t="t" l="l"/>
            <a:pathLst>
              <a:path h="2415778" w="3195638">
                <a:moveTo>
                  <a:pt x="0" y="0"/>
                </a:moveTo>
                <a:lnTo>
                  <a:pt x="3195638" y="0"/>
                </a:lnTo>
                <a:lnTo>
                  <a:pt x="3195638" y="2415778"/>
                </a:lnTo>
                <a:lnTo>
                  <a:pt x="0" y="24157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343709" y="3165396"/>
            <a:ext cx="1944338" cy="2415825"/>
          </a:xfrm>
          <a:custGeom>
            <a:avLst/>
            <a:gdLst/>
            <a:ahLst/>
            <a:cxnLst/>
            <a:rect r="r" b="b" t="t" l="l"/>
            <a:pathLst>
              <a:path h="2415825" w="1944338">
                <a:moveTo>
                  <a:pt x="0" y="0"/>
                </a:moveTo>
                <a:lnTo>
                  <a:pt x="1944338" y="0"/>
                </a:lnTo>
                <a:lnTo>
                  <a:pt x="1944338" y="2415825"/>
                </a:lnTo>
                <a:lnTo>
                  <a:pt x="0" y="24158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689308" y="2921794"/>
            <a:ext cx="600075" cy="600075"/>
          </a:xfrm>
          <a:custGeom>
            <a:avLst/>
            <a:gdLst/>
            <a:ahLst/>
            <a:cxnLst/>
            <a:rect r="r" b="b" t="t" l="l"/>
            <a:pathLst>
              <a:path h="600075" w="600075">
                <a:moveTo>
                  <a:pt x="0" y="0"/>
                </a:moveTo>
                <a:lnTo>
                  <a:pt x="600075" y="0"/>
                </a:lnTo>
                <a:lnTo>
                  <a:pt x="600075" y="600075"/>
                </a:lnTo>
                <a:lnTo>
                  <a:pt x="0" y="6000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01542" y="5444299"/>
            <a:ext cx="700088" cy="136922"/>
          </a:xfrm>
          <a:custGeom>
            <a:avLst/>
            <a:gdLst/>
            <a:ahLst/>
            <a:cxnLst/>
            <a:rect r="r" b="b" t="t" l="l"/>
            <a:pathLst>
              <a:path h="136922" w="700088">
                <a:moveTo>
                  <a:pt x="0" y="0"/>
                </a:moveTo>
                <a:lnTo>
                  <a:pt x="700088" y="0"/>
                </a:lnTo>
                <a:lnTo>
                  <a:pt x="700088" y="136922"/>
                </a:lnTo>
                <a:lnTo>
                  <a:pt x="0" y="1369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1821" r="0" b="-1821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71550" y="448017"/>
            <a:ext cx="76944" cy="180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0"/>
              </a:lnSpc>
            </a:pPr>
            <a:r>
              <a:rPr lang="en-US" sz="1050" b="true">
                <a:solidFill>
                  <a:srgbClr val="BFBFBF"/>
                </a:solidFill>
                <a:latin typeface="Roboto Bold"/>
                <a:ea typeface="Roboto Bold"/>
                <a:cs typeface="Roboto Bold"/>
                <a:sym typeface="Roboto Bold"/>
              </a:rPr>
              <a:t>7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-19050"/>
            <a:ext cx="9689092" cy="5253228"/>
            <a:chOff x="0" y="0"/>
            <a:chExt cx="12918789" cy="70043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918821" cy="7004304"/>
            </a:xfrm>
            <a:custGeom>
              <a:avLst/>
              <a:gdLst/>
              <a:ahLst/>
              <a:cxnLst/>
              <a:rect r="r" b="b" t="t" l="l"/>
              <a:pathLst>
                <a:path h="7004304" w="12918821">
                  <a:moveTo>
                    <a:pt x="0" y="0"/>
                  </a:moveTo>
                  <a:lnTo>
                    <a:pt x="12918821" y="0"/>
                  </a:lnTo>
                  <a:lnTo>
                    <a:pt x="12918821" y="7004304"/>
                  </a:lnTo>
                  <a:lnTo>
                    <a:pt x="0" y="7004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-11480" r="0" b="-1148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6230600" y="10712"/>
            <a:ext cx="1614076" cy="1141080"/>
            <a:chOff x="0" y="0"/>
            <a:chExt cx="2152101" cy="15214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52142" cy="1521460"/>
            </a:xfrm>
            <a:custGeom>
              <a:avLst/>
              <a:gdLst/>
              <a:ahLst/>
              <a:cxnLst/>
              <a:rect r="r" b="b" t="t" l="l"/>
              <a:pathLst>
                <a:path h="1521460" w="2152142">
                  <a:moveTo>
                    <a:pt x="0" y="0"/>
                  </a:moveTo>
                  <a:lnTo>
                    <a:pt x="2152142" y="0"/>
                  </a:lnTo>
                  <a:lnTo>
                    <a:pt x="2152142" y="1521460"/>
                  </a:lnTo>
                  <a:lnTo>
                    <a:pt x="0" y="1521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28" t="0" r="-26" b="1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523393" y="1151792"/>
            <a:ext cx="7321284" cy="174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3825" b="true">
                <a:solidFill>
                  <a:srgbClr val="28282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05. ATIVIDADE PARA QUEBRAR O GELO </a:t>
            </a:r>
          </a:p>
          <a:p>
            <a:pPr algn="l">
              <a:lnSpc>
                <a:spcPts val="4590"/>
              </a:lnSpc>
            </a:pPr>
            <a:r>
              <a:rPr lang="en-US" sz="3825" b="true">
                <a:solidFill>
                  <a:srgbClr val="28282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"Jogo do carrossel"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01542" y="5628823"/>
            <a:ext cx="16697573" cy="3869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50"/>
              </a:lnSpc>
            </a:pPr>
            <a:r>
              <a:rPr lang="en-US" sz="17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Passos</a:t>
            </a:r>
            <a:r>
              <a:rPr lang="en-US" sz="17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:</a:t>
            </a:r>
          </a:p>
          <a:p>
            <a:pPr algn="just">
              <a:lnSpc>
                <a:spcPts val="2550"/>
              </a:lnSpc>
            </a:pPr>
            <a:r>
              <a:rPr lang="en-US" sz="17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1. Os participantes sentam-se em círculo. O Facilitador coloca uma folha de papel de cenário no chão, no meio deles, distribuindo vários marcadores finos à volta do papel.</a:t>
            </a:r>
          </a:p>
          <a:p>
            <a:pPr algn="just">
              <a:lnSpc>
                <a:spcPts val="2550"/>
              </a:lnSpc>
            </a:pPr>
            <a:r>
              <a:rPr lang="en-US" sz="17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2. O facilitador pede a cada participante que represente graficamente algo que valoriza (na sua vida pessoal ou profissional, etc.) e que escreva o seu nome (e outras caraterísticas: escola de origem, turma, grupo, etc.) por baixo.</a:t>
            </a:r>
          </a:p>
          <a:p>
            <a:pPr algn="just">
              <a:lnSpc>
                <a:spcPts val="2550"/>
              </a:lnSpc>
            </a:pPr>
            <a:r>
              <a:rPr lang="en-US" sz="17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3. Os participantes fazem um sorteio até que todos tenham concluído a tarefa.</a:t>
            </a:r>
          </a:p>
          <a:p>
            <a:pPr algn="just">
              <a:lnSpc>
                <a:spcPts val="2550"/>
              </a:lnSpc>
            </a:pPr>
            <a:r>
              <a:rPr lang="en-US" sz="17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4. O facilitador convida um voluntário a começar a sua apresentação, explicando o seu desenho e dando o seu nome (e outras caraterísticas).</a:t>
            </a:r>
          </a:p>
          <a:p>
            <a:pPr algn="just">
              <a:lnSpc>
                <a:spcPts val="2550"/>
              </a:lnSpc>
            </a:pPr>
            <a:r>
              <a:rPr lang="en-US" sz="17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5. A seguir, pede a esse voluntário que indique outra representação com a qual se identifica, desenhando uma seta entre o seu próprio desenho e o que escolheu.</a:t>
            </a:r>
          </a:p>
          <a:p>
            <a:pPr algn="just">
              <a:lnSpc>
                <a:spcPts val="2550"/>
              </a:lnSpc>
            </a:pPr>
            <a:r>
              <a:rPr lang="en-US" sz="17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6. Peça ao autor desta segunda imagem que se apresente da mesma forma, depois continue a atividade com os outros participantes, mas escolhendo sempre um novo desenho.</a:t>
            </a:r>
          </a:p>
          <a:p>
            <a:pPr algn="just">
              <a:lnSpc>
                <a:spcPts val="2550"/>
              </a:lnSpc>
            </a:pPr>
            <a:r>
              <a:rPr lang="en-US" sz="17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7. Quando o último participante chega, apresenta-se, escolhe uma imagem com a qual se identifica, mas não desenha nenhuma seta, deixando o diagrama em aberto</a:t>
            </a:r>
          </a:p>
          <a:p>
            <a:pPr algn="just">
              <a:lnSpc>
                <a:spcPts val="2550"/>
              </a:lnSpc>
            </a:pPr>
          </a:p>
        </p:txBody>
      </p:sp>
      <p:grpSp>
        <p:nvGrpSpPr>
          <p:cNvPr name="Group 16" id="16"/>
          <p:cNvGrpSpPr/>
          <p:nvPr/>
        </p:nvGrpSpPr>
        <p:grpSpPr>
          <a:xfrm rot="0">
            <a:off x="971550" y="9569835"/>
            <a:ext cx="1915726" cy="401910"/>
            <a:chOff x="0" y="0"/>
            <a:chExt cx="2554301" cy="5358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-1775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3931" y="971551"/>
            <a:ext cx="700088" cy="136922"/>
          </a:xfrm>
          <a:custGeom>
            <a:avLst/>
            <a:gdLst/>
            <a:ahLst/>
            <a:cxnLst/>
            <a:rect r="r" b="b" t="t" l="l"/>
            <a:pathLst>
              <a:path h="136922" w="700088">
                <a:moveTo>
                  <a:pt x="0" y="0"/>
                </a:moveTo>
                <a:lnTo>
                  <a:pt x="700088" y="0"/>
                </a:lnTo>
                <a:lnTo>
                  <a:pt x="700088" y="136922"/>
                </a:lnTo>
                <a:lnTo>
                  <a:pt x="0" y="136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821" r="0" b="-182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11917" y="4804172"/>
            <a:ext cx="513160" cy="514350"/>
          </a:xfrm>
          <a:custGeom>
            <a:avLst/>
            <a:gdLst/>
            <a:ahLst/>
            <a:cxnLst/>
            <a:rect r="r" b="b" t="t" l="l"/>
            <a:pathLst>
              <a:path h="514350" w="513160">
                <a:moveTo>
                  <a:pt x="0" y="0"/>
                </a:moveTo>
                <a:lnTo>
                  <a:pt x="513160" y="0"/>
                </a:lnTo>
                <a:lnTo>
                  <a:pt x="51316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5" t="0" r="-115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71448" y="6330554"/>
            <a:ext cx="394097" cy="506016"/>
          </a:xfrm>
          <a:custGeom>
            <a:avLst/>
            <a:gdLst/>
            <a:ahLst/>
            <a:cxnLst/>
            <a:rect r="r" b="b" t="t" l="l"/>
            <a:pathLst>
              <a:path h="506016" w="394097">
                <a:moveTo>
                  <a:pt x="0" y="0"/>
                </a:moveTo>
                <a:lnTo>
                  <a:pt x="394097" y="0"/>
                </a:lnTo>
                <a:lnTo>
                  <a:pt x="394097" y="506016"/>
                </a:lnTo>
                <a:lnTo>
                  <a:pt x="0" y="5060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7" r="0" b="-67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5766462" y="205517"/>
            <a:ext cx="1614076" cy="1141080"/>
            <a:chOff x="0" y="0"/>
            <a:chExt cx="2152101" cy="15214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52142" cy="1521460"/>
            </a:xfrm>
            <a:custGeom>
              <a:avLst/>
              <a:gdLst/>
              <a:ahLst/>
              <a:cxnLst/>
              <a:rect r="r" b="b" t="t" l="l"/>
              <a:pathLst>
                <a:path h="1521460" w="2152142">
                  <a:moveTo>
                    <a:pt x="0" y="0"/>
                  </a:moveTo>
                  <a:lnTo>
                    <a:pt x="2152142" y="0"/>
                  </a:lnTo>
                  <a:lnTo>
                    <a:pt x="2152142" y="1521460"/>
                  </a:lnTo>
                  <a:lnTo>
                    <a:pt x="0" y="1521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8" t="0" r="-26" b="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198693" y="-138559"/>
            <a:ext cx="3982812" cy="10673656"/>
            <a:chOff x="0" y="0"/>
            <a:chExt cx="5310416" cy="1423154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10378" cy="14231493"/>
            </a:xfrm>
            <a:custGeom>
              <a:avLst/>
              <a:gdLst/>
              <a:ahLst/>
              <a:cxnLst/>
              <a:rect r="r" b="b" t="t" l="l"/>
              <a:pathLst>
                <a:path h="14231493" w="5310378">
                  <a:moveTo>
                    <a:pt x="0" y="0"/>
                  </a:moveTo>
                  <a:lnTo>
                    <a:pt x="5310378" y="0"/>
                  </a:lnTo>
                  <a:lnTo>
                    <a:pt x="5310378" y="14231493"/>
                  </a:lnTo>
                  <a:lnTo>
                    <a:pt x="0" y="14231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9122" t="0" r="-39123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973931" y="4341970"/>
            <a:ext cx="3515638" cy="3304700"/>
          </a:xfrm>
          <a:custGeom>
            <a:avLst/>
            <a:gdLst/>
            <a:ahLst/>
            <a:cxnLst/>
            <a:rect r="r" b="b" t="t" l="l"/>
            <a:pathLst>
              <a:path h="3304700" w="3515638">
                <a:moveTo>
                  <a:pt x="0" y="0"/>
                </a:moveTo>
                <a:lnTo>
                  <a:pt x="3515638" y="0"/>
                </a:lnTo>
                <a:lnTo>
                  <a:pt x="3515638" y="3304700"/>
                </a:lnTo>
                <a:lnTo>
                  <a:pt x="0" y="3304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15" t="0" r="-115" b="0"/>
            </a:stretch>
          </a:blipFill>
        </p:spPr>
      </p:sp>
      <p:sp>
        <p:nvSpPr>
          <p:cNvPr name="Freeform 10" id="10">
            <a:hlinkClick r:id="rId14" tooltip="https://youtu.be/ZxLhpsRR-Ok"/>
          </p:cNvPr>
          <p:cNvSpPr/>
          <p:nvPr/>
        </p:nvSpPr>
        <p:spPr>
          <a:xfrm flipH="false" flipV="false" rot="0">
            <a:off x="12659073" y="3174707"/>
            <a:ext cx="1793578" cy="771238"/>
          </a:xfrm>
          <a:custGeom>
            <a:avLst/>
            <a:gdLst/>
            <a:ahLst/>
            <a:cxnLst/>
            <a:rect r="r" b="b" t="t" l="l"/>
            <a:pathLst>
              <a:path h="771238" w="1793578">
                <a:moveTo>
                  <a:pt x="0" y="0"/>
                </a:moveTo>
                <a:lnTo>
                  <a:pt x="1793578" y="0"/>
                </a:lnTo>
                <a:lnTo>
                  <a:pt x="1793578" y="771238"/>
                </a:lnTo>
                <a:lnTo>
                  <a:pt x="0" y="7712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66" t="0" r="-166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868497" y="975123"/>
            <a:ext cx="407678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Atividade 1 - Vídeo #1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868497" y="1853803"/>
            <a:ext cx="7806723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Estratégias de aprendizagem digital para uma formação de produtos bem sucedida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68497" y="4047650"/>
            <a:ext cx="7806723" cy="5990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7"/>
              </a:lnSpc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Veja este pequeno vídeo que ilustra como utilizámos a microaprendizagem e a gamificação num ambiente de aprendizagem interativo para obter os melhores resultados. </a:t>
            </a:r>
          </a:p>
          <a:p>
            <a:pPr algn="just">
              <a:lnSpc>
                <a:spcPts val="3217"/>
              </a:lnSpc>
            </a:pPr>
          </a:p>
          <a:p>
            <a:pPr algn="just">
              <a:lnSpc>
                <a:spcPts val="3217"/>
              </a:lnSpc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microaprendizagem</a:t>
            </a: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envolve pequenas unidades de aprendizagem. É uma estratégia de e-learning especialmente concebida para a formação com base em competências. Estudos demonstraram que a microaprendizagem reduz a sobrecarga a curto prazo e melhora a retenção de longo prazo. </a:t>
            </a:r>
          </a:p>
          <a:p>
            <a:pPr algn="just">
              <a:lnSpc>
                <a:spcPts val="3217"/>
              </a:lnSpc>
            </a:pPr>
          </a:p>
          <a:p>
            <a:pPr algn="just">
              <a:lnSpc>
                <a:spcPts val="3219"/>
              </a:lnSpc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gamificação integra a mecânica dos jogos num ambiente de aprendizagem para melhorar a participação e a motivação dos formandos.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971550" y="9569835"/>
            <a:ext cx="1915726" cy="401910"/>
            <a:chOff x="0" y="0"/>
            <a:chExt cx="2554301" cy="5358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-17753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75122" y="1901428"/>
            <a:ext cx="3895250" cy="174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3825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06. ATIVIDADES DE APRENDIZAGEM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3931" y="971551"/>
            <a:ext cx="700088" cy="136922"/>
          </a:xfrm>
          <a:custGeom>
            <a:avLst/>
            <a:gdLst/>
            <a:ahLst/>
            <a:cxnLst/>
            <a:rect r="r" b="b" t="t" l="l"/>
            <a:pathLst>
              <a:path h="136922" w="700088">
                <a:moveTo>
                  <a:pt x="0" y="0"/>
                </a:moveTo>
                <a:lnTo>
                  <a:pt x="700088" y="0"/>
                </a:lnTo>
                <a:lnTo>
                  <a:pt x="700088" y="136922"/>
                </a:lnTo>
                <a:lnTo>
                  <a:pt x="0" y="136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821" r="0" b="-182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11917" y="4804172"/>
            <a:ext cx="513160" cy="514350"/>
          </a:xfrm>
          <a:custGeom>
            <a:avLst/>
            <a:gdLst/>
            <a:ahLst/>
            <a:cxnLst/>
            <a:rect r="r" b="b" t="t" l="l"/>
            <a:pathLst>
              <a:path h="514350" w="513160">
                <a:moveTo>
                  <a:pt x="0" y="0"/>
                </a:moveTo>
                <a:lnTo>
                  <a:pt x="513160" y="0"/>
                </a:lnTo>
                <a:lnTo>
                  <a:pt x="51316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5" t="0" r="-115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71448" y="6330554"/>
            <a:ext cx="394097" cy="506016"/>
          </a:xfrm>
          <a:custGeom>
            <a:avLst/>
            <a:gdLst/>
            <a:ahLst/>
            <a:cxnLst/>
            <a:rect r="r" b="b" t="t" l="l"/>
            <a:pathLst>
              <a:path h="506016" w="394097">
                <a:moveTo>
                  <a:pt x="0" y="0"/>
                </a:moveTo>
                <a:lnTo>
                  <a:pt x="394097" y="0"/>
                </a:lnTo>
                <a:lnTo>
                  <a:pt x="394097" y="506016"/>
                </a:lnTo>
                <a:lnTo>
                  <a:pt x="0" y="5060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7" r="0" b="-67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5766462" y="205517"/>
            <a:ext cx="1614076" cy="1141080"/>
            <a:chOff x="0" y="0"/>
            <a:chExt cx="2152101" cy="15214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52142" cy="1521460"/>
            </a:xfrm>
            <a:custGeom>
              <a:avLst/>
              <a:gdLst/>
              <a:ahLst/>
              <a:cxnLst/>
              <a:rect r="r" b="b" t="t" l="l"/>
              <a:pathLst>
                <a:path h="1521460" w="2152142">
                  <a:moveTo>
                    <a:pt x="0" y="0"/>
                  </a:moveTo>
                  <a:lnTo>
                    <a:pt x="2152142" y="0"/>
                  </a:lnTo>
                  <a:lnTo>
                    <a:pt x="2152142" y="1521460"/>
                  </a:lnTo>
                  <a:lnTo>
                    <a:pt x="0" y="1521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8" t="0" r="-26" b="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198693" y="-138559"/>
            <a:ext cx="3982812" cy="10673656"/>
            <a:chOff x="0" y="0"/>
            <a:chExt cx="5310416" cy="1423154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10378" cy="14231493"/>
            </a:xfrm>
            <a:custGeom>
              <a:avLst/>
              <a:gdLst/>
              <a:ahLst/>
              <a:cxnLst/>
              <a:rect r="r" b="b" t="t" l="l"/>
              <a:pathLst>
                <a:path h="14231493" w="5310378">
                  <a:moveTo>
                    <a:pt x="0" y="0"/>
                  </a:moveTo>
                  <a:lnTo>
                    <a:pt x="5310378" y="0"/>
                  </a:lnTo>
                  <a:lnTo>
                    <a:pt x="5310378" y="14231493"/>
                  </a:lnTo>
                  <a:lnTo>
                    <a:pt x="0" y="14231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9122" t="0" r="-39123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973931" y="4341970"/>
            <a:ext cx="3515638" cy="3304700"/>
          </a:xfrm>
          <a:custGeom>
            <a:avLst/>
            <a:gdLst/>
            <a:ahLst/>
            <a:cxnLst/>
            <a:rect r="r" b="b" t="t" l="l"/>
            <a:pathLst>
              <a:path h="3304700" w="3515638">
                <a:moveTo>
                  <a:pt x="0" y="0"/>
                </a:moveTo>
                <a:lnTo>
                  <a:pt x="3515638" y="0"/>
                </a:lnTo>
                <a:lnTo>
                  <a:pt x="3515638" y="3304700"/>
                </a:lnTo>
                <a:lnTo>
                  <a:pt x="0" y="3304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15" t="0" r="-115" b="0"/>
            </a:stretch>
          </a:blipFill>
        </p:spPr>
      </p:sp>
      <p:sp>
        <p:nvSpPr>
          <p:cNvPr name="Freeform 10" id="10">
            <a:hlinkClick r:id="rId14" tooltip="https://youtu.be/38oOpc6QkMA"/>
          </p:cNvPr>
          <p:cNvSpPr/>
          <p:nvPr/>
        </p:nvSpPr>
        <p:spPr>
          <a:xfrm flipH="false" flipV="false" rot="0">
            <a:off x="12699852" y="4290109"/>
            <a:ext cx="1793578" cy="771238"/>
          </a:xfrm>
          <a:custGeom>
            <a:avLst/>
            <a:gdLst/>
            <a:ahLst/>
            <a:cxnLst/>
            <a:rect r="r" b="b" t="t" l="l"/>
            <a:pathLst>
              <a:path h="771238" w="1793578">
                <a:moveTo>
                  <a:pt x="0" y="0"/>
                </a:moveTo>
                <a:lnTo>
                  <a:pt x="1793578" y="0"/>
                </a:lnTo>
                <a:lnTo>
                  <a:pt x="1793578" y="771238"/>
                </a:lnTo>
                <a:lnTo>
                  <a:pt x="0" y="7712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66" t="0" r="-166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75122" y="1901428"/>
            <a:ext cx="3927701" cy="174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3825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06. ATIVIDADES DE APRENDIZAGEM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827718" y="1213246"/>
            <a:ext cx="420701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Atividade 2- Vídeo #2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27718" y="2489884"/>
            <a:ext cx="7806723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O que é o Triângulo Mágico? Alinhamento dos resultados de aprendizagem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827718" y="5899070"/>
            <a:ext cx="7806723" cy="2920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8"/>
              </a:lnSpc>
            </a:pPr>
            <a:r>
              <a:rPr lang="en-US" sz="24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 Triângulo Mágico representa a relação entre os Objetivos de Aprendizagem, as Atividades de Aprendizagem e a Avaliação da Aprendizagem. Se estes três componentes forem construídos com a intenção de serem interdependentes, então o ensino e a aprendizagem são grandemente melhorados e obtêm-se resultados superiores.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971550" y="9569835"/>
            <a:ext cx="1915726" cy="401910"/>
            <a:chOff x="0" y="0"/>
            <a:chExt cx="2554301" cy="5358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-1775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3931" y="971551"/>
            <a:ext cx="700088" cy="136922"/>
          </a:xfrm>
          <a:custGeom>
            <a:avLst/>
            <a:gdLst/>
            <a:ahLst/>
            <a:cxnLst/>
            <a:rect r="r" b="b" t="t" l="l"/>
            <a:pathLst>
              <a:path h="136922" w="700088">
                <a:moveTo>
                  <a:pt x="0" y="0"/>
                </a:moveTo>
                <a:lnTo>
                  <a:pt x="700088" y="0"/>
                </a:lnTo>
                <a:lnTo>
                  <a:pt x="700088" y="136922"/>
                </a:lnTo>
                <a:lnTo>
                  <a:pt x="0" y="136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821" r="0" b="-182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11917" y="4804172"/>
            <a:ext cx="513160" cy="514350"/>
          </a:xfrm>
          <a:custGeom>
            <a:avLst/>
            <a:gdLst/>
            <a:ahLst/>
            <a:cxnLst/>
            <a:rect r="r" b="b" t="t" l="l"/>
            <a:pathLst>
              <a:path h="514350" w="513160">
                <a:moveTo>
                  <a:pt x="0" y="0"/>
                </a:moveTo>
                <a:lnTo>
                  <a:pt x="513160" y="0"/>
                </a:lnTo>
                <a:lnTo>
                  <a:pt x="51316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5" t="0" r="-115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71448" y="6330554"/>
            <a:ext cx="394097" cy="506016"/>
          </a:xfrm>
          <a:custGeom>
            <a:avLst/>
            <a:gdLst/>
            <a:ahLst/>
            <a:cxnLst/>
            <a:rect r="r" b="b" t="t" l="l"/>
            <a:pathLst>
              <a:path h="506016" w="394097">
                <a:moveTo>
                  <a:pt x="0" y="0"/>
                </a:moveTo>
                <a:lnTo>
                  <a:pt x="394097" y="0"/>
                </a:lnTo>
                <a:lnTo>
                  <a:pt x="394097" y="506016"/>
                </a:lnTo>
                <a:lnTo>
                  <a:pt x="0" y="5060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7" r="0" b="-67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5766462" y="205517"/>
            <a:ext cx="1614076" cy="1141080"/>
            <a:chOff x="0" y="0"/>
            <a:chExt cx="2152101" cy="15214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52142" cy="1521460"/>
            </a:xfrm>
            <a:custGeom>
              <a:avLst/>
              <a:gdLst/>
              <a:ahLst/>
              <a:cxnLst/>
              <a:rect r="r" b="b" t="t" l="l"/>
              <a:pathLst>
                <a:path h="1521460" w="2152142">
                  <a:moveTo>
                    <a:pt x="0" y="0"/>
                  </a:moveTo>
                  <a:lnTo>
                    <a:pt x="2152142" y="0"/>
                  </a:lnTo>
                  <a:lnTo>
                    <a:pt x="2152142" y="1521460"/>
                  </a:lnTo>
                  <a:lnTo>
                    <a:pt x="0" y="1521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8" t="0" r="-26" b="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198693" y="-138559"/>
            <a:ext cx="3982812" cy="10673656"/>
            <a:chOff x="0" y="0"/>
            <a:chExt cx="5310416" cy="1423154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10378" cy="14231493"/>
            </a:xfrm>
            <a:custGeom>
              <a:avLst/>
              <a:gdLst/>
              <a:ahLst/>
              <a:cxnLst/>
              <a:rect r="r" b="b" t="t" l="l"/>
              <a:pathLst>
                <a:path h="14231493" w="5310378">
                  <a:moveTo>
                    <a:pt x="0" y="0"/>
                  </a:moveTo>
                  <a:lnTo>
                    <a:pt x="5310378" y="0"/>
                  </a:lnTo>
                  <a:lnTo>
                    <a:pt x="5310378" y="14231493"/>
                  </a:lnTo>
                  <a:lnTo>
                    <a:pt x="0" y="14231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9122" t="0" r="-39123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973931" y="4341970"/>
            <a:ext cx="3515638" cy="3304700"/>
          </a:xfrm>
          <a:custGeom>
            <a:avLst/>
            <a:gdLst/>
            <a:ahLst/>
            <a:cxnLst/>
            <a:rect r="r" b="b" t="t" l="l"/>
            <a:pathLst>
              <a:path h="3304700" w="3515638">
                <a:moveTo>
                  <a:pt x="0" y="0"/>
                </a:moveTo>
                <a:lnTo>
                  <a:pt x="3515638" y="0"/>
                </a:lnTo>
                <a:lnTo>
                  <a:pt x="3515638" y="3304700"/>
                </a:lnTo>
                <a:lnTo>
                  <a:pt x="0" y="3304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15" t="0" r="-115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75122" y="1901428"/>
            <a:ext cx="3927701" cy="174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3825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06. ATIVIDADES DE APRENDIZAGEM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868497" y="1051322"/>
            <a:ext cx="6705003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Atividade 3 - Conteúdos teóricos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886355" y="1642284"/>
            <a:ext cx="7806723" cy="8368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7"/>
              </a:lnSpc>
            </a:pPr>
            <a:r>
              <a:rPr lang="en-US" sz="24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microaprendizagem é uma forma de ensinar e formar os funcionários de uma forma que demora pouco tempo, mas que acaba por atingir o objetivo pretendido. Os três princípios básicos da microaprendizagem são:</a:t>
            </a:r>
          </a:p>
          <a:p>
            <a:pPr algn="just">
              <a:lnSpc>
                <a:spcPts val="3358"/>
              </a:lnSpc>
            </a:pPr>
            <a:r>
              <a:rPr lang="en-US" sz="24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algn="just" marL="518160" indent="-259080" lvl="1">
              <a:lnSpc>
                <a:spcPts val="3357"/>
              </a:lnSpc>
              <a:buAutoNum type="arabicPeriod" startAt="1"/>
            </a:pPr>
            <a:r>
              <a:rPr lang="en-US" sz="24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Menos é mais. </a:t>
            </a:r>
          </a:p>
          <a:p>
            <a:pPr algn="just" marL="518160" indent="-259080" lvl="1">
              <a:lnSpc>
                <a:spcPts val="3357"/>
              </a:lnSpc>
              <a:buAutoNum type="arabicPeriod" startAt="1"/>
            </a:pPr>
            <a:r>
              <a:rPr lang="en-US" sz="24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Entregar em pequenos segmentos. </a:t>
            </a:r>
          </a:p>
          <a:p>
            <a:pPr algn="just" marL="518160" indent="-259080" lvl="1">
              <a:lnSpc>
                <a:spcPts val="3358"/>
              </a:lnSpc>
              <a:buAutoNum type="arabicPeriod" startAt="1"/>
            </a:pPr>
            <a:r>
              <a:rPr lang="en-US" sz="24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Estimular e envolver o aluno.</a:t>
            </a:r>
          </a:p>
          <a:p>
            <a:pPr algn="just">
              <a:lnSpc>
                <a:spcPts val="3358"/>
              </a:lnSpc>
            </a:pPr>
          </a:p>
          <a:p>
            <a:pPr algn="just">
              <a:lnSpc>
                <a:spcPts val="3358"/>
              </a:lnSpc>
            </a:pPr>
            <a:r>
              <a:rPr lang="en-US" sz="24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Todo o conceito de microaprendizagem se baseia na curva de esquecimento de Hermann Ebbinghaus. Ebbinghaus foi o pioneiro da "curva do esquecimento", que ilustra a quantidade de informação que o cérebro consegue reter ao longo do tempo e a rapidez com que as pessoas normalmente esquecem os novos conhecimentos adquiridos. Dividir o conteúdo em pequenas partes e recordar diferentes partes do mesmo ao longo do tempo pode ajudar a melhorar a retenção de conhecimentos e a produtividade.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71550" y="9569835"/>
            <a:ext cx="1915726" cy="401910"/>
            <a:chOff x="0" y="0"/>
            <a:chExt cx="2554301" cy="5358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-1775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3931" y="971551"/>
            <a:ext cx="700088" cy="136922"/>
          </a:xfrm>
          <a:custGeom>
            <a:avLst/>
            <a:gdLst/>
            <a:ahLst/>
            <a:cxnLst/>
            <a:rect r="r" b="b" t="t" l="l"/>
            <a:pathLst>
              <a:path h="136922" w="700088">
                <a:moveTo>
                  <a:pt x="0" y="0"/>
                </a:moveTo>
                <a:lnTo>
                  <a:pt x="700088" y="0"/>
                </a:lnTo>
                <a:lnTo>
                  <a:pt x="700088" y="136922"/>
                </a:lnTo>
                <a:lnTo>
                  <a:pt x="0" y="136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821" r="0" b="-182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11917" y="4804172"/>
            <a:ext cx="513160" cy="514350"/>
          </a:xfrm>
          <a:custGeom>
            <a:avLst/>
            <a:gdLst/>
            <a:ahLst/>
            <a:cxnLst/>
            <a:rect r="r" b="b" t="t" l="l"/>
            <a:pathLst>
              <a:path h="514350" w="513160">
                <a:moveTo>
                  <a:pt x="0" y="0"/>
                </a:moveTo>
                <a:lnTo>
                  <a:pt x="513160" y="0"/>
                </a:lnTo>
                <a:lnTo>
                  <a:pt x="51316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5" t="0" r="-115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71448" y="6330554"/>
            <a:ext cx="394097" cy="506016"/>
          </a:xfrm>
          <a:custGeom>
            <a:avLst/>
            <a:gdLst/>
            <a:ahLst/>
            <a:cxnLst/>
            <a:rect r="r" b="b" t="t" l="l"/>
            <a:pathLst>
              <a:path h="506016" w="394097">
                <a:moveTo>
                  <a:pt x="0" y="0"/>
                </a:moveTo>
                <a:lnTo>
                  <a:pt x="394097" y="0"/>
                </a:lnTo>
                <a:lnTo>
                  <a:pt x="394097" y="506016"/>
                </a:lnTo>
                <a:lnTo>
                  <a:pt x="0" y="5060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7" r="0" b="-67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6052213" y="15017"/>
            <a:ext cx="1614076" cy="1141080"/>
            <a:chOff x="0" y="0"/>
            <a:chExt cx="2152101" cy="15214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52142" cy="1521460"/>
            </a:xfrm>
            <a:custGeom>
              <a:avLst/>
              <a:gdLst/>
              <a:ahLst/>
              <a:cxnLst/>
              <a:rect r="r" b="b" t="t" l="l"/>
              <a:pathLst>
                <a:path h="1521460" w="2152142">
                  <a:moveTo>
                    <a:pt x="0" y="0"/>
                  </a:moveTo>
                  <a:lnTo>
                    <a:pt x="2152142" y="0"/>
                  </a:lnTo>
                  <a:lnTo>
                    <a:pt x="2152142" y="1521460"/>
                  </a:lnTo>
                  <a:lnTo>
                    <a:pt x="0" y="1521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8" t="0" r="-26" b="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198693" y="-138559"/>
            <a:ext cx="3982812" cy="10673656"/>
            <a:chOff x="0" y="0"/>
            <a:chExt cx="5310416" cy="1423154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10378" cy="14231493"/>
            </a:xfrm>
            <a:custGeom>
              <a:avLst/>
              <a:gdLst/>
              <a:ahLst/>
              <a:cxnLst/>
              <a:rect r="r" b="b" t="t" l="l"/>
              <a:pathLst>
                <a:path h="14231493" w="5310378">
                  <a:moveTo>
                    <a:pt x="0" y="0"/>
                  </a:moveTo>
                  <a:lnTo>
                    <a:pt x="5310378" y="0"/>
                  </a:lnTo>
                  <a:lnTo>
                    <a:pt x="5310378" y="14231493"/>
                  </a:lnTo>
                  <a:lnTo>
                    <a:pt x="0" y="14231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9122" t="0" r="-39123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973931" y="4341970"/>
            <a:ext cx="3515638" cy="3304700"/>
          </a:xfrm>
          <a:custGeom>
            <a:avLst/>
            <a:gdLst/>
            <a:ahLst/>
            <a:cxnLst/>
            <a:rect r="r" b="b" t="t" l="l"/>
            <a:pathLst>
              <a:path h="3304700" w="3515638">
                <a:moveTo>
                  <a:pt x="0" y="0"/>
                </a:moveTo>
                <a:lnTo>
                  <a:pt x="3515638" y="0"/>
                </a:lnTo>
                <a:lnTo>
                  <a:pt x="3515638" y="3304700"/>
                </a:lnTo>
                <a:lnTo>
                  <a:pt x="0" y="3304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15" t="0" r="-115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75122" y="1901428"/>
            <a:ext cx="3895250" cy="174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3825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06. ATIVIDADES DE APRENDIZAGEM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868497" y="376007"/>
            <a:ext cx="5167551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Atividade 4 - Prática guiada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868496" y="1022748"/>
            <a:ext cx="7958415" cy="9190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7"/>
              </a:lnSpc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Desenvolver um recurso digital de microaprendizagem para jovens adultos em pequenos grupos. (2 horas)</a:t>
            </a:r>
          </a:p>
          <a:p>
            <a:pPr algn="just">
              <a:lnSpc>
                <a:spcPts val="3219"/>
              </a:lnSpc>
            </a:pPr>
          </a:p>
          <a:p>
            <a:pPr algn="just">
              <a:lnSpc>
                <a:spcPts val="3219"/>
              </a:lnSpc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turma deve ser dividida em pequenos grupos (2-3 membros por grupo).</a:t>
            </a:r>
          </a:p>
          <a:p>
            <a:pPr algn="just">
              <a:lnSpc>
                <a:spcPts val="3219"/>
              </a:lnSpc>
            </a:pPr>
          </a:p>
          <a:p>
            <a:pPr algn="just">
              <a:lnSpc>
                <a:spcPts val="3217"/>
              </a:lnSpc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Potenciais tópicos para recursos de microaprendizagem:</a:t>
            </a:r>
          </a:p>
          <a:p>
            <a:pPr algn="just">
              <a:lnSpc>
                <a:spcPts val="3219"/>
              </a:lnSpc>
            </a:pPr>
          </a:p>
          <a:p>
            <a:pPr algn="just" marL="525781" indent="-175260" lvl="2">
              <a:lnSpc>
                <a:spcPts val="3219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Definição de objectivos SMART</a:t>
            </a:r>
          </a:p>
          <a:p>
            <a:pPr algn="just" marL="525781" indent="-175260" lvl="2">
              <a:lnSpc>
                <a:spcPts val="3219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Competências de comunicação eficazes</a:t>
            </a:r>
          </a:p>
          <a:p>
            <a:pPr algn="just" marL="525781" indent="-175260" lvl="2">
              <a:lnSpc>
                <a:spcPts val="3219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Gestão do tempo</a:t>
            </a:r>
          </a:p>
          <a:p>
            <a:pPr algn="just" marL="525781" indent="-175260" lvl="2">
              <a:lnSpc>
                <a:spcPts val="3219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Criar resiliência</a:t>
            </a:r>
          </a:p>
          <a:p>
            <a:pPr algn="just" marL="525781" indent="-175260" lvl="2">
              <a:lnSpc>
                <a:spcPts val="3219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Trabalho em rede e desenvolvimento profissional</a:t>
            </a:r>
          </a:p>
          <a:p>
            <a:pPr algn="just" marL="525781" indent="-175260" lvl="2">
              <a:lnSpc>
                <a:spcPts val="3219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Estratégias de redação de currículos e de procura de emprego</a:t>
            </a:r>
          </a:p>
          <a:p>
            <a:pPr algn="just" marL="525781" indent="-175260" lvl="2">
              <a:lnSpc>
                <a:spcPts val="3219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Literacia financeira</a:t>
            </a:r>
          </a:p>
          <a:p>
            <a:pPr algn="just" marL="525781" indent="-175260" lvl="2">
              <a:lnSpc>
                <a:spcPts val="3219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Autocuidado e bem-estar</a:t>
            </a:r>
          </a:p>
          <a:p>
            <a:pPr algn="just" marL="525781" indent="-175260" lvl="2">
              <a:lnSpc>
                <a:spcPts val="3219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Adaptabilidade e flexibilidade</a:t>
            </a:r>
          </a:p>
          <a:p>
            <a:pPr algn="just" marL="525781" indent="-175260" lvl="2">
              <a:lnSpc>
                <a:spcPts val="3219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Marca pessoal</a:t>
            </a:r>
          </a:p>
          <a:p>
            <a:pPr algn="just" marL="525781" indent="-175260" lvl="2">
              <a:lnSpc>
                <a:spcPts val="3219"/>
              </a:lnSpc>
            </a:pPr>
          </a:p>
          <a:p>
            <a:pPr algn="just">
              <a:lnSpc>
                <a:spcPts val="3219"/>
              </a:lnSpc>
            </a:pPr>
            <a:r>
              <a:rPr lang="en-US" sz="23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Os grupos devem selecionar um tema que lhes interesse e suscite paixão. Utilize o documento fornecido como </a:t>
            </a:r>
            <a:r>
              <a:rPr lang="en-US" b="true" sz="2300" u="sng">
                <a:solidFill>
                  <a:srgbClr val="0000FF"/>
                </a:solidFill>
                <a:latin typeface="DM Sans Bold"/>
                <a:ea typeface="DM Sans Bold"/>
                <a:cs typeface="DM Sans Bold"/>
                <a:sym typeface="DM Sans Bold"/>
                <a:hlinkClick r:id="rId12" tooltip="https://www.canva.com/design/DAGTp_v-STo/S9CM5p8EiUm4p6yet0QtTw/edit?utm_content=DAGTp_v-STo&amp;utm_campaign=designshare&amp;utm_medium=link2&amp;utm_source=sharebutton"/>
              </a:rPr>
              <a:t>Tarefa 1.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71550" y="9569835"/>
            <a:ext cx="1915726" cy="401910"/>
            <a:chOff x="0" y="0"/>
            <a:chExt cx="2554301" cy="5358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-1775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8623" y="3165396"/>
            <a:ext cx="10059377" cy="2414016"/>
            <a:chOff x="0" y="0"/>
            <a:chExt cx="13412503" cy="321868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412470" cy="3218688"/>
            </a:xfrm>
            <a:custGeom>
              <a:avLst/>
              <a:gdLst/>
              <a:ahLst/>
              <a:cxnLst/>
              <a:rect r="r" b="b" t="t" l="l"/>
              <a:pathLst>
                <a:path h="3218688" w="13412470">
                  <a:moveTo>
                    <a:pt x="0" y="0"/>
                  </a:moveTo>
                  <a:lnTo>
                    <a:pt x="13412470" y="0"/>
                  </a:lnTo>
                  <a:lnTo>
                    <a:pt x="13412470" y="3218688"/>
                  </a:lnTo>
                  <a:lnTo>
                    <a:pt x="0" y="32186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88902" r="0" b="-88902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6226275" y="0"/>
            <a:ext cx="7890272" cy="10287000"/>
          </a:xfrm>
          <a:custGeom>
            <a:avLst/>
            <a:gdLst/>
            <a:ahLst/>
            <a:cxnLst/>
            <a:rect r="r" b="b" t="t" l="l"/>
            <a:pathLst>
              <a:path h="10287000" w="7890272">
                <a:moveTo>
                  <a:pt x="0" y="0"/>
                </a:moveTo>
                <a:lnTo>
                  <a:pt x="7890272" y="0"/>
                </a:lnTo>
                <a:lnTo>
                  <a:pt x="789027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7" t="0" r="-37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39127" y="3521869"/>
            <a:ext cx="3195638" cy="2415778"/>
          </a:xfrm>
          <a:custGeom>
            <a:avLst/>
            <a:gdLst/>
            <a:ahLst/>
            <a:cxnLst/>
            <a:rect r="r" b="b" t="t" l="l"/>
            <a:pathLst>
              <a:path h="2415778" w="3195638">
                <a:moveTo>
                  <a:pt x="0" y="0"/>
                </a:moveTo>
                <a:lnTo>
                  <a:pt x="3195638" y="0"/>
                </a:lnTo>
                <a:lnTo>
                  <a:pt x="3195638" y="2415778"/>
                </a:lnTo>
                <a:lnTo>
                  <a:pt x="0" y="24157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343709" y="3165396"/>
            <a:ext cx="1944338" cy="2415825"/>
          </a:xfrm>
          <a:custGeom>
            <a:avLst/>
            <a:gdLst/>
            <a:ahLst/>
            <a:cxnLst/>
            <a:rect r="r" b="b" t="t" l="l"/>
            <a:pathLst>
              <a:path h="2415825" w="1944338">
                <a:moveTo>
                  <a:pt x="0" y="0"/>
                </a:moveTo>
                <a:lnTo>
                  <a:pt x="1944338" y="0"/>
                </a:lnTo>
                <a:lnTo>
                  <a:pt x="1944338" y="2415825"/>
                </a:lnTo>
                <a:lnTo>
                  <a:pt x="0" y="24158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689308" y="2921794"/>
            <a:ext cx="600075" cy="600075"/>
          </a:xfrm>
          <a:custGeom>
            <a:avLst/>
            <a:gdLst/>
            <a:ahLst/>
            <a:cxnLst/>
            <a:rect r="r" b="b" t="t" l="l"/>
            <a:pathLst>
              <a:path h="600075" w="600075">
                <a:moveTo>
                  <a:pt x="0" y="0"/>
                </a:moveTo>
                <a:lnTo>
                  <a:pt x="600075" y="0"/>
                </a:lnTo>
                <a:lnTo>
                  <a:pt x="600075" y="600075"/>
                </a:lnTo>
                <a:lnTo>
                  <a:pt x="0" y="6000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73931" y="5510950"/>
            <a:ext cx="700088" cy="136922"/>
          </a:xfrm>
          <a:custGeom>
            <a:avLst/>
            <a:gdLst/>
            <a:ahLst/>
            <a:cxnLst/>
            <a:rect r="r" b="b" t="t" l="l"/>
            <a:pathLst>
              <a:path h="136922" w="700088">
                <a:moveTo>
                  <a:pt x="0" y="0"/>
                </a:moveTo>
                <a:lnTo>
                  <a:pt x="700088" y="0"/>
                </a:lnTo>
                <a:lnTo>
                  <a:pt x="700088" y="136922"/>
                </a:lnTo>
                <a:lnTo>
                  <a:pt x="0" y="1369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1821" r="0" b="-1821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71550" y="448017"/>
            <a:ext cx="76944" cy="180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0"/>
              </a:lnSpc>
            </a:pPr>
            <a:r>
              <a:rPr lang="en-US" sz="1050" b="true">
                <a:solidFill>
                  <a:srgbClr val="BFBFBF"/>
                </a:solidFill>
                <a:latin typeface="Roboto Bold"/>
                <a:ea typeface="Roboto Bold"/>
                <a:cs typeface="Roboto Bold"/>
                <a:sym typeface="Roboto Bold"/>
              </a:rPr>
              <a:t>7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-19050"/>
            <a:ext cx="9689092" cy="5253228"/>
            <a:chOff x="0" y="0"/>
            <a:chExt cx="12918789" cy="70043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918821" cy="7004304"/>
            </a:xfrm>
            <a:custGeom>
              <a:avLst/>
              <a:gdLst/>
              <a:ahLst/>
              <a:cxnLst/>
              <a:rect r="r" b="b" t="t" l="l"/>
              <a:pathLst>
                <a:path h="7004304" w="12918821">
                  <a:moveTo>
                    <a:pt x="0" y="0"/>
                  </a:moveTo>
                  <a:lnTo>
                    <a:pt x="12918821" y="0"/>
                  </a:lnTo>
                  <a:lnTo>
                    <a:pt x="12918821" y="7004304"/>
                  </a:lnTo>
                  <a:lnTo>
                    <a:pt x="0" y="7004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-11480" r="0" b="-1148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6230600" y="10712"/>
            <a:ext cx="1614076" cy="1141080"/>
            <a:chOff x="0" y="0"/>
            <a:chExt cx="2152101" cy="15214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52142" cy="1521460"/>
            </a:xfrm>
            <a:custGeom>
              <a:avLst/>
              <a:gdLst/>
              <a:ahLst/>
              <a:cxnLst/>
              <a:rect r="r" b="b" t="t" l="l"/>
              <a:pathLst>
                <a:path h="1521460" w="2152142">
                  <a:moveTo>
                    <a:pt x="0" y="0"/>
                  </a:moveTo>
                  <a:lnTo>
                    <a:pt x="2152142" y="0"/>
                  </a:lnTo>
                  <a:lnTo>
                    <a:pt x="2152142" y="1521460"/>
                  </a:lnTo>
                  <a:lnTo>
                    <a:pt x="0" y="1521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28" t="0" r="-26" b="1"/>
              </a:stretch>
            </a:blipFill>
          </p:spPr>
        </p:sp>
      </p:grpSp>
      <p:pic>
        <p:nvPicPr>
          <p:cNvPr name="Picture 14" id="14"/>
          <p:cNvPicPr>
            <a:picLocks noChangeAspect="true"/>
          </p:cNvPicPr>
          <p:nvPr/>
        </p:nvPicPr>
        <p:blipFill>
          <a:blip r:embed="rId15"/>
          <a:srcRect l="0" t="0" r="0" b="114"/>
          <a:stretch>
            <a:fillRect/>
          </a:stretch>
        </p:blipFill>
        <p:spPr>
          <a:xfrm flipH="false" flipV="false" rot="0">
            <a:off x="14880950" y="1732817"/>
            <a:ext cx="2156688" cy="1391064"/>
          </a:xfrm>
          <a:prstGeom prst="rect">
            <a:avLst/>
          </a:prstGeom>
        </p:spPr>
      </p:pic>
      <p:sp>
        <p:nvSpPr>
          <p:cNvPr name="Freeform 15" id="15"/>
          <p:cNvSpPr/>
          <p:nvPr/>
        </p:nvSpPr>
        <p:spPr>
          <a:xfrm flipH="false" flipV="false" rot="0">
            <a:off x="11942503" y="7740190"/>
            <a:ext cx="1895203" cy="1895203"/>
          </a:xfrm>
          <a:custGeom>
            <a:avLst/>
            <a:gdLst/>
            <a:ahLst/>
            <a:cxnLst/>
            <a:rect r="r" b="b" t="t" l="l"/>
            <a:pathLst>
              <a:path h="1895203" w="1895203">
                <a:moveTo>
                  <a:pt x="0" y="0"/>
                </a:moveTo>
                <a:lnTo>
                  <a:pt x="1895203" y="0"/>
                </a:lnTo>
                <a:lnTo>
                  <a:pt x="1895203" y="1895203"/>
                </a:lnTo>
                <a:lnTo>
                  <a:pt x="0" y="189520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523393" y="1151792"/>
            <a:ext cx="7321284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3825" b="true">
                <a:solidFill>
                  <a:srgbClr val="28282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Perguntas frequentes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1550" y="6680597"/>
            <a:ext cx="16344305" cy="2233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Pode dar uma breve explicação sobre a forma como tenciona aplicar no futuro as informações recentemente adquiridas com o projeto?</a:t>
            </a:r>
          </a:p>
          <a:p>
            <a:pPr algn="just">
              <a:lnSpc>
                <a:spcPts val="4480"/>
              </a:lnSpc>
            </a:pPr>
          </a:p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Podem preencher os formulários de avaliação?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73931" y="5937647"/>
            <a:ext cx="7321284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3825" b="true">
                <a:solidFill>
                  <a:srgbClr val="28282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Encerramento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427720" y="9760148"/>
            <a:ext cx="2924770" cy="54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Inserir código QR Questionário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971550" y="9569835"/>
            <a:ext cx="1915726" cy="401910"/>
            <a:chOff x="0" y="0"/>
            <a:chExt cx="2554301" cy="5358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0" t="0" r="-1775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65595" y="4817024"/>
            <a:ext cx="5214938" cy="5214938"/>
          </a:xfrm>
          <a:custGeom>
            <a:avLst/>
            <a:gdLst/>
            <a:ahLst/>
            <a:cxnLst/>
            <a:rect r="r" b="b" t="t" l="l"/>
            <a:pathLst>
              <a:path h="5214938" w="5214938">
                <a:moveTo>
                  <a:pt x="0" y="0"/>
                </a:moveTo>
                <a:lnTo>
                  <a:pt x="5214938" y="0"/>
                </a:lnTo>
                <a:lnTo>
                  <a:pt x="5214938" y="5214938"/>
                </a:lnTo>
                <a:lnTo>
                  <a:pt x="0" y="5214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02093" y="2600325"/>
            <a:ext cx="6915180" cy="6916080"/>
            <a:chOff x="0" y="0"/>
            <a:chExt cx="9220240" cy="922144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20200" cy="9221470"/>
            </a:xfrm>
            <a:custGeom>
              <a:avLst/>
              <a:gdLst/>
              <a:ahLst/>
              <a:cxnLst/>
              <a:rect r="r" b="b" t="t" l="l"/>
              <a:pathLst>
                <a:path h="9221470" w="9220200">
                  <a:moveTo>
                    <a:pt x="0" y="0"/>
                  </a:moveTo>
                  <a:lnTo>
                    <a:pt x="9220200" y="0"/>
                  </a:lnTo>
                  <a:lnTo>
                    <a:pt x="9220200" y="9221470"/>
                  </a:lnTo>
                  <a:lnTo>
                    <a:pt x="0" y="9221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5015" r="0" b="-25015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8876326" y="2409825"/>
            <a:ext cx="8562102" cy="6920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11481" indent="-137160" lvl="2">
              <a:lnSpc>
                <a:spcPts val="3240"/>
              </a:lnSpc>
              <a:buFont typeface="Arial"/>
              <a:buChar char="⚬"/>
            </a:pPr>
            <a:r>
              <a:rPr lang="en-US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C. (2020, July 31). Microlearning Q&amp;A. YouTube. </a:t>
            </a:r>
            <a:r>
              <a:rPr lang="en-US" sz="1800" u="sng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  <a:hlinkClick r:id="rId5" tooltip="https://www.youtube.com/watch?v=Q76ZLcyDRo0"/>
              </a:rPr>
              <a:t>https://www.youtube.com/watch?v=Q76ZLcyDRo0</a:t>
            </a:r>
          </a:p>
          <a:p>
            <a:pPr algn="just" marL="411481" indent="-137160" lvl="2">
              <a:lnSpc>
                <a:spcPts val="3240"/>
              </a:lnSpc>
              <a:buFont typeface="Arial"/>
              <a:buChar char="⚬"/>
            </a:pPr>
            <a:r>
              <a:rPr lang="en-US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MindTools | Home. (n.d.). </a:t>
            </a:r>
            <a:r>
              <a:rPr lang="en-US" sz="1800" u="sng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  <a:hlinkClick r:id="rId6" tooltip="https://www.mindtools.com/a9wjrjw/ebbinghauss-forgetting-curve"/>
              </a:rPr>
              <a:t>https://www.mindtools.com/a9wjrjw/ebbinghauss-forgetting-curve</a:t>
            </a:r>
          </a:p>
          <a:p>
            <a:pPr algn="just" marL="411481" indent="-137160" lvl="2">
              <a:lnSpc>
                <a:spcPts val="3240"/>
              </a:lnSpc>
              <a:buFont typeface="Arial"/>
              <a:buChar char="⚬"/>
            </a:pPr>
            <a:r>
              <a:rPr lang="en-US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Microlearning Whitepaper Download | Peak Pacific. (n.d.). </a:t>
            </a:r>
            <a:r>
              <a:rPr lang="en-US" sz="1800" u="sng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  <a:hlinkClick r:id="rId7" tooltip="https://peakpacificgroup.com/microlearning-whitepaper/"/>
              </a:rPr>
              <a:t>https://peakpacificgroup.com/microlearning-whitepaper/</a:t>
            </a:r>
          </a:p>
          <a:p>
            <a:pPr algn="just" marL="411481" indent="-137160" lvl="2">
              <a:lnSpc>
                <a:spcPts val="3240"/>
              </a:lnSpc>
              <a:buFont typeface="Arial"/>
              <a:buChar char="⚬"/>
            </a:pPr>
            <a:r>
              <a:rPr lang="en-US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Prematilaka, H. (n.d.). Teenage Learners | Recursos de ensino | Oxford University Press. Copyright 2018 - Oxford University Press. All Rights Reserved. </a:t>
            </a:r>
            <a:r>
              <a:rPr lang="en-US" sz="1800" u="sng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  <a:hlinkClick r:id="rId8" tooltip="https://elt.oup.com/teachersclub/courses/teachingteenagers/?cc=pt&amp;selLanguage=pt"/>
              </a:rPr>
              <a:t>https://elt.oup.com/teachersclub/courses/teachingteenagers/?cc=pt&amp;selLanguage=pt</a:t>
            </a:r>
          </a:p>
          <a:p>
            <a:pPr algn="just" marL="411481" indent="-137160" lvl="2">
              <a:lnSpc>
                <a:spcPts val="3240"/>
              </a:lnSpc>
              <a:buFont typeface="Arial"/>
              <a:buChar char="⚬"/>
            </a:pPr>
            <a:r>
              <a:rPr lang="en-US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Darby, S. (n.d.). Young Learners | Recursos de ensino | Oxford University Press. Copyright 2018 - Oxford University Press. All Rights Reserved. </a:t>
            </a:r>
            <a:r>
              <a:rPr lang="en-US" sz="1800" u="sng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  <a:hlinkClick r:id="rId9" tooltip="https://elt.oup.com/teachersclub/courses/younglearners/?cc=pt&amp;selLanguage=pt"/>
              </a:rPr>
              <a:t>https://elt.oup.com/teachersclub/courses/younglearners/?cc=pt&amp;selLanguage=pt</a:t>
            </a:r>
          </a:p>
          <a:p>
            <a:pPr algn="just" marL="411481" indent="-137160" lvl="2">
              <a:lnSpc>
                <a:spcPts val="3240"/>
              </a:lnSpc>
              <a:buFont typeface="Arial"/>
              <a:buChar char="⚬"/>
            </a:pPr>
            <a:r>
              <a:rPr lang="en-US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Watkins, D. (n.d.). 12 open-source resources for kids and young adults. Opensource.com. </a:t>
            </a:r>
            <a:r>
              <a:rPr lang="en-US" sz="1800" u="sng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  <a:hlinkClick r:id="rId10" tooltip="https://opensource.com/article/19/12/kids-students-education"/>
              </a:rPr>
              <a:t>https://opensource.com/article/19/12/kids-students-education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00200" y="1303368"/>
            <a:ext cx="15838228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0"/>
              </a:lnSpc>
            </a:pPr>
            <a:r>
              <a:rPr lang="en-US" sz="2825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07. REFERÊNCIAS E RECURSOS ÚTEIS PARA UMA APRENDIZAGEM MAIS APROFUNDADA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02093" y="1932018"/>
            <a:ext cx="15836335" cy="496857"/>
          </a:xfrm>
          <a:custGeom>
            <a:avLst/>
            <a:gdLst/>
            <a:ahLst/>
            <a:cxnLst/>
            <a:rect r="r" b="b" t="t" l="l"/>
            <a:pathLst>
              <a:path h="496857" w="15836335">
                <a:moveTo>
                  <a:pt x="0" y="0"/>
                </a:moveTo>
                <a:lnTo>
                  <a:pt x="15836335" y="0"/>
                </a:lnTo>
                <a:lnTo>
                  <a:pt x="15836335" y="496857"/>
                </a:lnTo>
                <a:lnTo>
                  <a:pt x="0" y="49685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453982" y="4304325"/>
            <a:ext cx="5211401" cy="5212080"/>
            <a:chOff x="0" y="0"/>
            <a:chExt cx="6948535" cy="69494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948551" cy="6949440"/>
            </a:xfrm>
            <a:custGeom>
              <a:avLst/>
              <a:gdLst/>
              <a:ahLst/>
              <a:cxnLst/>
              <a:rect r="r" b="b" t="t" l="l"/>
              <a:pathLst>
                <a:path h="6949440" w="6948551">
                  <a:moveTo>
                    <a:pt x="0" y="0"/>
                  </a:moveTo>
                  <a:lnTo>
                    <a:pt x="6948551" y="0"/>
                  </a:lnTo>
                  <a:lnTo>
                    <a:pt x="6948551" y="6949440"/>
                  </a:lnTo>
                  <a:lnTo>
                    <a:pt x="0" y="6949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24979" t="0" r="-24979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793162" y="333738"/>
            <a:ext cx="1614077" cy="1141080"/>
            <a:chOff x="0" y="0"/>
            <a:chExt cx="2152103" cy="15214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52142" cy="1521460"/>
            </a:xfrm>
            <a:custGeom>
              <a:avLst/>
              <a:gdLst/>
              <a:ahLst/>
              <a:cxnLst/>
              <a:rect r="r" b="b" t="t" l="l"/>
              <a:pathLst>
                <a:path h="1521460" w="2152142">
                  <a:moveTo>
                    <a:pt x="0" y="0"/>
                  </a:moveTo>
                  <a:lnTo>
                    <a:pt x="2152142" y="0"/>
                  </a:lnTo>
                  <a:lnTo>
                    <a:pt x="2152142" y="1521460"/>
                  </a:lnTo>
                  <a:lnTo>
                    <a:pt x="0" y="1521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28" t="0" r="-26" b="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5522702" y="9630052"/>
            <a:ext cx="1915726" cy="401910"/>
            <a:chOff x="0" y="0"/>
            <a:chExt cx="2554301" cy="535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-1775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7" y="0"/>
            <a:ext cx="18287905" cy="10287000"/>
            <a:chOff x="0" y="0"/>
            <a:chExt cx="24383873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3873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3873">
                  <a:moveTo>
                    <a:pt x="0" y="0"/>
                  </a:moveTo>
                  <a:lnTo>
                    <a:pt x="24383873" y="0"/>
                  </a:lnTo>
                  <a:lnTo>
                    <a:pt x="2438387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9281" r="0" b="-928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14300" y="4171950"/>
            <a:ext cx="18516600" cy="2286000"/>
          </a:xfrm>
          <a:custGeom>
            <a:avLst/>
            <a:gdLst/>
            <a:ahLst/>
            <a:cxnLst/>
            <a:rect r="r" b="b" t="t" l="l"/>
            <a:pathLst>
              <a:path h="2286000" w="18516600">
                <a:moveTo>
                  <a:pt x="0" y="0"/>
                </a:moveTo>
                <a:lnTo>
                  <a:pt x="18516600" y="0"/>
                </a:lnTo>
                <a:lnTo>
                  <a:pt x="18516600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920740" y="4319502"/>
            <a:ext cx="7532370" cy="1485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50"/>
              </a:lnSpc>
            </a:pPr>
            <a:r>
              <a:rPr lang="en-US" sz="8625" b="tru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OBRIGADO!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514350" y="342900"/>
            <a:ext cx="1289343" cy="742950"/>
            <a:chOff x="0" y="0"/>
            <a:chExt cx="1719124" cy="9906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19072" cy="990600"/>
            </a:xfrm>
            <a:custGeom>
              <a:avLst/>
              <a:gdLst/>
              <a:ahLst/>
              <a:cxnLst/>
              <a:rect r="r" b="b" t="t" l="l"/>
              <a:pathLst>
                <a:path h="990600" w="1719072">
                  <a:moveTo>
                    <a:pt x="0" y="0"/>
                  </a:moveTo>
                  <a:lnTo>
                    <a:pt x="1719072" y="0"/>
                  </a:lnTo>
                  <a:lnTo>
                    <a:pt x="1719072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60" r="-3" b="-6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773400" y="9343095"/>
            <a:ext cx="1915726" cy="401910"/>
            <a:chOff x="0" y="0"/>
            <a:chExt cx="2554301" cy="5358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554351" cy="535940"/>
            </a:xfrm>
            <a:custGeom>
              <a:avLst/>
              <a:gdLst/>
              <a:ahLst/>
              <a:cxnLst/>
              <a:rect r="r" b="b" t="t" l="l"/>
              <a:pathLst>
                <a:path h="535940" w="2554351">
                  <a:moveTo>
                    <a:pt x="0" y="0"/>
                  </a:moveTo>
                  <a:lnTo>
                    <a:pt x="2554351" y="0"/>
                  </a:lnTo>
                  <a:lnTo>
                    <a:pt x="2554351" y="535940"/>
                  </a:lnTo>
                  <a:lnTo>
                    <a:pt x="0" y="53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1775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DAGTp_tTX2U</dc:identifier>
  <dcterms:modified xsi:type="dcterms:W3CDTF">2011-08-01T06:04:30Z</dcterms:modified>
  <cp:revision>1</cp:revision>
  <dc:title>WP3 - Career Compass – Module 2_PT.pptx</dc:title>
</cp:coreProperties>
</file>