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Montserrat" panose="00000500000000000000" pitchFamily="2" charset="-18"/>
      <p:regular r:id="rId22"/>
      <p:bold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PXKaG1EnjBPB7oHspLZEj8fyS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946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ł Cegliński" userId="5023d19ad7c3bd6d" providerId="LiveId" clId="{8F19B39A-4446-4787-8FBD-C959E6FAC37A}"/>
    <pc:docChg chg="modSld">
      <pc:chgData name="Michał Cegliński" userId="5023d19ad7c3bd6d" providerId="LiveId" clId="{8F19B39A-4446-4787-8FBD-C959E6FAC37A}" dt="2024-09-23T16:02:59.535" v="25" actId="20577"/>
      <pc:docMkLst>
        <pc:docMk/>
      </pc:docMkLst>
      <pc:sldChg chg="modSp mod">
        <pc:chgData name="Michał Cegliński" userId="5023d19ad7c3bd6d" providerId="LiveId" clId="{8F19B39A-4446-4787-8FBD-C959E6FAC37A}" dt="2024-09-23T16:02:59.535" v="25" actId="20577"/>
        <pc:sldMkLst>
          <pc:docMk/>
          <pc:sldMk cId="0" sldId="256"/>
        </pc:sldMkLst>
        <pc:spChg chg="mod">
          <ac:chgData name="Michał Cegliński" userId="5023d19ad7c3bd6d" providerId="LiveId" clId="{8F19B39A-4446-4787-8FBD-C959E6FAC37A}" dt="2024-09-23T16:02:59.535" v="25" actId="20577"/>
          <ac:spMkLst>
            <pc:docMk/>
            <pc:sldMk cId="0" sldId="256"/>
            <ac:spMk id="9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4.xml"/><Relationship Id="rId4" Type="http://schemas.openxmlformats.org/officeDocument/2006/relationships/slide" Target="slide3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mdWIYnJbdkw&amp;list=PLQfN67I4Q_MNy3Rk5n5mpGpBjqzRM6otl&amp;index=9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s://youtu.be/KlbsuPAibfY?feature=shar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www.businesswire.com/news/home/20200421005167/en/EdApp-and-The-United-Nations-Institute-for-Training-and-Research-Team-up-to-Mobilize-Access-to-Free-High-quality-Adult-Educational-Cours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dapp.com/microlearning/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careercompassmooc.e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anva.com/design/DAF-uhOwPPQ/PZhoOSzxBzvlBr8evBZgww/edit?utm_content=DAF-uhOwPPQ&amp;utm_campaign=designshare&amp;utm_medium=link2&amp;utm_source=sharebutton" TargetMode="External"/><Relationship Id="rId5" Type="http://schemas.openxmlformats.org/officeDocument/2006/relationships/hyperlink" Target="https://careercompassmooc.eu/" TargetMode="Externa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www.canva.com/design/DAF-vozxo5Q/BBhmaRC7igWl45KxjdnUuA/edit?utm_content=DAF-vozxo5Q&amp;utm_campaign=designshare&amp;utm_medium=link2&amp;utm_source=sharebutto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hanacademy.org/math/pre-algebra/pre-algebra-equations-expressions/pre-algebra-intro-equations/v/variables-expressions-and-equations" TargetMode="External"/><Relationship Id="rId13" Type="http://schemas.openxmlformats.org/officeDocument/2006/relationships/hyperlink" Target="https://www.ted.com/talks/anand_varma_the_first_21_days_of_a_bee_s_life?hasProgress=true&amp;autoplay=true&amp;referrer=playlist-talks_to_watch_when_you_need_f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www.youtube.com/watch?v=CnHgqfBSgco" TargetMode="External"/><Relationship Id="rId12" Type="http://schemas.openxmlformats.org/officeDocument/2006/relationships/hyperlink" Target="https://youtube.com/shorts/PVY62XY7jE0?feature=shared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hyperlink" Target="https://www.youtube.com/watch?v=3wpT-4bSmoU" TargetMode="External"/><Relationship Id="rId5" Type="http://schemas.openxmlformats.org/officeDocument/2006/relationships/image" Target="../media/image9.png"/><Relationship Id="rId10" Type="http://schemas.openxmlformats.org/officeDocument/2006/relationships/hyperlink" Target="https://www.youtube.com/watch?v=LSfC4t4u5tI" TargetMode="External"/><Relationship Id="rId4" Type="http://schemas.openxmlformats.org/officeDocument/2006/relationships/image" Target="../media/image21.png"/><Relationship Id="rId9" Type="http://schemas.openxmlformats.org/officeDocument/2006/relationships/hyperlink" Target="https://www.youtube.com/watch?v=2vcvgdRM1m0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animoto.com/resources/tutorials/how-to-create-a-video-in-animoto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www.techsmith.com/learn/tutorials/camtasia/record-edit-share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hyperlink" Target="https://www.synthesia.io/post/how-to-write-a-video-script#step-4-write-a-short-brief" TargetMode="External"/><Relationship Id="rId5" Type="http://schemas.openxmlformats.org/officeDocument/2006/relationships/image" Target="../media/image10.png"/><Relationship Id="rId10" Type="http://schemas.openxmlformats.org/officeDocument/2006/relationships/hyperlink" Target="https://elearningindustry.com/engaging-microlearning-videos-online-course-7-tips-creating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www.powtoon.com/tutorial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about:blank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.jpg"/><Relationship Id="rId7" Type="http://schemas.openxmlformats.org/officeDocument/2006/relationships/hyperlink" Target="https://www.vyond.com/resources/what-is-microlearnin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CUB0YZUvNtY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8.jp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-864630" y="-565785"/>
            <a:ext cx="1893330" cy="2747577"/>
          </a:xfrm>
          <a:custGeom>
            <a:avLst/>
            <a:gdLst/>
            <a:ahLst/>
            <a:cxnLst/>
            <a:rect l="l" t="t" r="r" b="b"/>
            <a:pathLst>
              <a:path w="1893330" h="2747577" extrusionOk="0">
                <a:moveTo>
                  <a:pt x="0" y="0"/>
                </a:moveTo>
                <a:lnTo>
                  <a:pt x="1893330" y="0"/>
                </a:lnTo>
                <a:lnTo>
                  <a:pt x="1893330" y="2747577"/>
                </a:lnTo>
                <a:lnTo>
                  <a:pt x="0" y="2747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 rot="-7011319">
            <a:off x="1544382" y="9124715"/>
            <a:ext cx="1598376" cy="2468535"/>
          </a:xfrm>
          <a:custGeom>
            <a:avLst/>
            <a:gdLst/>
            <a:ahLst/>
            <a:cxnLst/>
            <a:rect l="l" t="t" r="r" b="b"/>
            <a:pathLst>
              <a:path w="1598376" h="2468535" extrusionOk="0">
                <a:moveTo>
                  <a:pt x="0" y="0"/>
                </a:moveTo>
                <a:lnTo>
                  <a:pt x="1598376" y="0"/>
                </a:lnTo>
                <a:lnTo>
                  <a:pt x="1598376" y="2468535"/>
                </a:lnTo>
                <a:lnTo>
                  <a:pt x="0" y="2468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4830347" y="9145569"/>
            <a:ext cx="5150272" cy="2135022"/>
          </a:xfrm>
          <a:custGeom>
            <a:avLst/>
            <a:gdLst/>
            <a:ahLst/>
            <a:cxnLst/>
            <a:rect l="l" t="t" r="r" b="b"/>
            <a:pathLst>
              <a:path w="5150272" h="2135022" extrusionOk="0">
                <a:moveTo>
                  <a:pt x="0" y="0"/>
                </a:moveTo>
                <a:lnTo>
                  <a:pt x="5150271" y="0"/>
                </a:lnTo>
                <a:lnTo>
                  <a:pt x="5150271" y="2135022"/>
                </a:lnTo>
                <a:lnTo>
                  <a:pt x="0" y="21350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423853" y="-2623185"/>
            <a:ext cx="3811334" cy="4114800"/>
          </a:xfrm>
          <a:custGeom>
            <a:avLst/>
            <a:gdLst/>
            <a:ahLst/>
            <a:cxnLst/>
            <a:rect l="l" t="t" r="r" b="b"/>
            <a:pathLst>
              <a:path w="3811334" h="4114800" extrusionOk="0">
                <a:moveTo>
                  <a:pt x="0" y="0"/>
                </a:moveTo>
                <a:lnTo>
                  <a:pt x="3811333" y="0"/>
                </a:lnTo>
                <a:lnTo>
                  <a:pt x="38113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 rot="5400000">
            <a:off x="15331410" y="1034094"/>
            <a:ext cx="5451057" cy="1417275"/>
          </a:xfrm>
          <a:custGeom>
            <a:avLst/>
            <a:gdLst/>
            <a:ahLst/>
            <a:cxnLst/>
            <a:rect l="l" t="t" r="r" b="b"/>
            <a:pathLst>
              <a:path w="5451057" h="1417275" extrusionOk="0">
                <a:moveTo>
                  <a:pt x="0" y="0"/>
                </a:moveTo>
                <a:lnTo>
                  <a:pt x="5451056" y="0"/>
                </a:lnTo>
                <a:lnTo>
                  <a:pt x="5451056" y="1417275"/>
                </a:lnTo>
                <a:lnTo>
                  <a:pt x="0" y="141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3518459" y="-1690907"/>
            <a:ext cx="3316594" cy="2719607"/>
          </a:xfrm>
          <a:custGeom>
            <a:avLst/>
            <a:gdLst/>
            <a:ahLst/>
            <a:cxnLst/>
            <a:rect l="l" t="t" r="r" b="b"/>
            <a:pathLst>
              <a:path w="3316594" h="2719607" extrusionOk="0">
                <a:moveTo>
                  <a:pt x="0" y="0"/>
                </a:moveTo>
                <a:lnTo>
                  <a:pt x="3316593" y="0"/>
                </a:lnTo>
                <a:lnTo>
                  <a:pt x="3316593" y="2719607"/>
                </a:lnTo>
                <a:lnTo>
                  <a:pt x="0" y="27196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5795726" y="8589283"/>
            <a:ext cx="3238628" cy="3040262"/>
          </a:xfrm>
          <a:custGeom>
            <a:avLst/>
            <a:gdLst/>
            <a:ahLst/>
            <a:cxnLst/>
            <a:rect l="l" t="t" r="r" b="b"/>
            <a:pathLst>
              <a:path w="3238628" h="3040262" extrusionOk="0">
                <a:moveTo>
                  <a:pt x="0" y="0"/>
                </a:moveTo>
                <a:lnTo>
                  <a:pt x="3238628" y="0"/>
                </a:lnTo>
                <a:lnTo>
                  <a:pt x="3238628" y="3040262"/>
                </a:lnTo>
                <a:lnTo>
                  <a:pt x="0" y="3040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 rot="-5400000">
            <a:off x="-2207615" y="9575666"/>
            <a:ext cx="4903189" cy="1274829"/>
          </a:xfrm>
          <a:custGeom>
            <a:avLst/>
            <a:gdLst/>
            <a:ahLst/>
            <a:cxnLst/>
            <a:rect l="l" t="t" r="r" b="b"/>
            <a:pathLst>
              <a:path w="4903189" h="1274829" extrusionOk="0">
                <a:moveTo>
                  <a:pt x="0" y="0"/>
                </a:moveTo>
                <a:lnTo>
                  <a:pt x="4903188" y="0"/>
                </a:lnTo>
                <a:lnTo>
                  <a:pt x="4903188" y="1274829"/>
                </a:lnTo>
                <a:lnTo>
                  <a:pt x="0" y="12748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817592" y="1377315"/>
            <a:ext cx="10127121" cy="4824450"/>
            <a:chOff x="0" y="0"/>
            <a:chExt cx="13502827" cy="6432599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2507333" cy="3341343"/>
            </a:xfrm>
            <a:custGeom>
              <a:avLst/>
              <a:gdLst/>
              <a:ahLst/>
              <a:cxnLst/>
              <a:rect l="l" t="t" r="r" b="b"/>
              <a:pathLst>
                <a:path w="2507333" h="3341343" extrusionOk="0">
                  <a:moveTo>
                    <a:pt x="0" y="0"/>
                  </a:moveTo>
                  <a:lnTo>
                    <a:pt x="2507333" y="0"/>
                  </a:lnTo>
                  <a:lnTo>
                    <a:pt x="2507333" y="3341343"/>
                  </a:lnTo>
                  <a:lnTo>
                    <a:pt x="0" y="33413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l="-334978" t="-190691" r="-604198" b="-260455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522559" y="943917"/>
              <a:ext cx="12980268" cy="5488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500" dirty="0">
                  <a:solidFill>
                    <a:srgbClr val="E51F60"/>
                  </a:solidFill>
                  <a:latin typeface="Arial"/>
                  <a:ea typeface="Arial"/>
                  <a:cs typeface="Arial"/>
                  <a:sym typeface="Arial"/>
                </a:rPr>
                <a:t>    </a:t>
              </a:r>
              <a:r>
                <a:rPr lang="pl-PL" sz="12500" dirty="0">
                  <a:solidFill>
                    <a:srgbClr val="E51F60"/>
                  </a:solidFill>
                </a:rPr>
                <a:t>CAREER</a:t>
              </a:r>
              <a:r>
                <a:rPr lang="en-US" sz="12500" dirty="0">
                  <a:solidFill>
                    <a:srgbClr val="E51F6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2500" dirty="0">
                  <a:solidFill>
                    <a:srgbClr val="282829"/>
                  </a:solidFill>
                  <a:latin typeface="Arial"/>
                  <a:ea typeface="Arial"/>
                  <a:cs typeface="Arial"/>
                  <a:sym typeface="Arial"/>
                </a:rPr>
                <a:t>    </a:t>
              </a:r>
              <a:r>
                <a:rPr lang="pl-PL" sz="12500" dirty="0">
                  <a:solidFill>
                    <a:srgbClr val="282829"/>
                  </a:solidFill>
                </a:rPr>
                <a:t>COMPASS</a:t>
              </a:r>
              <a:endParaRPr dirty="0"/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1257300" y="8435040"/>
            <a:ext cx="3601622" cy="756585"/>
          </a:xfrm>
          <a:custGeom>
            <a:avLst/>
            <a:gdLst/>
            <a:ahLst/>
            <a:cxnLst/>
            <a:rect l="l" t="t" r="r" b="b"/>
            <a:pathLst>
              <a:path w="3601622" h="756585" extrusionOk="0">
                <a:moveTo>
                  <a:pt x="0" y="0"/>
                </a:moveTo>
                <a:lnTo>
                  <a:pt x="3601622" y="0"/>
                </a:lnTo>
                <a:lnTo>
                  <a:pt x="3601622" y="756585"/>
                </a:lnTo>
                <a:lnTo>
                  <a:pt x="0" y="756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0494756" y="2334192"/>
            <a:ext cx="6161835" cy="5287975"/>
          </a:xfrm>
          <a:custGeom>
            <a:avLst/>
            <a:gdLst/>
            <a:ahLst/>
            <a:cxnLst/>
            <a:rect l="l" t="t" r="r" b="b"/>
            <a:pathLst>
              <a:path w="6161835" h="5287975" extrusionOk="0">
                <a:moveTo>
                  <a:pt x="0" y="0"/>
                </a:moveTo>
                <a:lnTo>
                  <a:pt x="6161835" y="0"/>
                </a:lnTo>
                <a:lnTo>
                  <a:pt x="6161835" y="5287975"/>
                </a:lnTo>
                <a:lnTo>
                  <a:pt x="0" y="5287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355485" y="5780159"/>
            <a:ext cx="8247536" cy="168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Moduł 1: Wprowadzenie do teorii mikronauczania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1697320" y="3886834"/>
            <a:ext cx="3388048" cy="4359852"/>
          </a:xfrm>
          <a:custGeom>
            <a:avLst/>
            <a:gdLst/>
            <a:ahLst/>
            <a:cxnLst/>
            <a:rect l="l" t="t" r="r" b="b"/>
            <a:pathLst>
              <a:path w="3133810" h="4032690" extrusionOk="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9367528" y="3886834"/>
            <a:ext cx="3388048" cy="4359852"/>
          </a:xfrm>
          <a:custGeom>
            <a:avLst/>
            <a:gdLst/>
            <a:ahLst/>
            <a:cxnLst/>
            <a:rect l="l" t="t" r="r" b="b"/>
            <a:pathLst>
              <a:path w="3133810" h="4032690" extrusionOk="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3202632" y="3886834"/>
            <a:ext cx="3388048" cy="4359852"/>
          </a:xfrm>
          <a:custGeom>
            <a:avLst/>
            <a:gdLst/>
            <a:ahLst/>
            <a:cxnLst/>
            <a:rect l="l" t="t" r="r" b="b"/>
            <a:pathLst>
              <a:path w="3133810" h="4032690" extrusionOk="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5532424" y="3886834"/>
            <a:ext cx="3388048" cy="4359852"/>
          </a:xfrm>
          <a:custGeom>
            <a:avLst/>
            <a:gdLst/>
            <a:ahLst/>
            <a:cxnLst/>
            <a:rect l="l" t="t" r="r" b="b"/>
            <a:pathLst>
              <a:path w="3133810" h="4032690" extrusionOk="0">
                <a:moveTo>
                  <a:pt x="3009350" y="4032689"/>
                </a:moveTo>
                <a:lnTo>
                  <a:pt x="124460" y="4032689"/>
                </a:lnTo>
                <a:cubicBezTo>
                  <a:pt x="55880" y="4032689"/>
                  <a:pt x="0" y="3976809"/>
                  <a:pt x="0" y="39082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09350" y="0"/>
                </a:lnTo>
                <a:cubicBezTo>
                  <a:pt x="3077930" y="0"/>
                  <a:pt x="3133810" y="55880"/>
                  <a:pt x="3133810" y="124460"/>
                </a:cubicBezTo>
                <a:lnTo>
                  <a:pt x="3133810" y="3908229"/>
                </a:lnTo>
                <a:cubicBezTo>
                  <a:pt x="3133810" y="3976809"/>
                  <a:pt x="3077930" y="4032690"/>
                  <a:pt x="3009350" y="4032690"/>
                </a:cubicBezTo>
                <a:close/>
              </a:path>
            </a:pathLst>
          </a:custGeom>
          <a:solidFill>
            <a:srgbClr val="E51F60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3242801" y="1286408"/>
            <a:ext cx="11802399" cy="105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>
                <a:solidFill>
                  <a:srgbClr val="282829"/>
                </a:solidFill>
                <a:latin typeface="Montserrat"/>
                <a:ea typeface="Montserrat"/>
                <a:cs typeface="Montserrat"/>
                <a:sym typeface="Montserrat"/>
              </a:rPr>
              <a:t>Spis treści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2021039" y="6672447"/>
            <a:ext cx="2879841" cy="117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Wprowadzenie do modułu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3025470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9501497" y="6081897"/>
            <a:ext cx="3206454" cy="1849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Stwórz swój własny mikrokurs wideo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10695678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13526351" y="6081897"/>
            <a:ext cx="2715079" cy="1849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 i ocena szkoleń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14530782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5856143" y="6081897"/>
            <a:ext cx="2844635" cy="1849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Lodołamacz i zajęcia edukacyjne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6860574" y="4024877"/>
            <a:ext cx="731749" cy="76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3"/>
          <p:cNvGrpSpPr/>
          <p:nvPr/>
        </p:nvGrpSpPr>
        <p:grpSpPr>
          <a:xfrm>
            <a:off x="1454231" y="7029232"/>
            <a:ext cx="8196221" cy="2769926"/>
            <a:chOff x="0" y="-85725"/>
            <a:chExt cx="2158676" cy="729528"/>
          </a:xfrm>
        </p:grpSpPr>
        <p:sp>
          <p:nvSpPr>
            <p:cNvPr id="125" name="Google Shape;125;p3"/>
            <p:cNvSpPr/>
            <p:nvPr/>
          </p:nvSpPr>
          <p:spPr>
            <a:xfrm>
              <a:off x="0" y="0"/>
              <a:ext cx="2158676" cy="643803"/>
            </a:xfrm>
            <a:custGeom>
              <a:avLst/>
              <a:gdLst/>
              <a:ahLst/>
              <a:cxnLst/>
              <a:rect l="l" t="t" r="r" b="b"/>
              <a:pathLst>
                <a:path w="2158676" h="643803" extrusionOk="0">
                  <a:moveTo>
                    <a:pt x="14169" y="0"/>
                  </a:moveTo>
                  <a:lnTo>
                    <a:pt x="2144507" y="0"/>
                  </a:lnTo>
                  <a:cubicBezTo>
                    <a:pt x="2148265" y="0"/>
                    <a:pt x="2151869" y="1493"/>
                    <a:pt x="2154526" y="4150"/>
                  </a:cubicBezTo>
                  <a:cubicBezTo>
                    <a:pt x="2157183" y="6807"/>
                    <a:pt x="2158676" y="10411"/>
                    <a:pt x="2158676" y="14169"/>
                  </a:cubicBezTo>
                  <a:lnTo>
                    <a:pt x="2158676" y="629634"/>
                  </a:lnTo>
                  <a:cubicBezTo>
                    <a:pt x="2158676" y="637459"/>
                    <a:pt x="2152332" y="643803"/>
                    <a:pt x="2144507" y="643803"/>
                  </a:cubicBezTo>
                  <a:lnTo>
                    <a:pt x="14169" y="643803"/>
                  </a:lnTo>
                  <a:cubicBezTo>
                    <a:pt x="6343" y="643803"/>
                    <a:pt x="0" y="637459"/>
                    <a:pt x="0" y="629634"/>
                  </a:cubicBezTo>
                  <a:lnTo>
                    <a:pt x="0" y="14169"/>
                  </a:lnTo>
                  <a:cubicBezTo>
                    <a:pt x="0" y="6343"/>
                    <a:pt x="6343" y="0"/>
                    <a:pt x="14169" y="0"/>
                  </a:cubicBezTo>
                  <a:close/>
                </a:path>
              </a:pathLst>
            </a:custGeom>
            <a:solidFill>
              <a:srgbClr val="E51F60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0" y="-85725"/>
              <a:ext cx="2158676" cy="7295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3500" tIns="63500" rIns="63500" bIns="63500" anchor="ctr" anchorCtr="0">
              <a:noAutofit/>
            </a:bodyPr>
            <a:lstStyle/>
            <a:p>
              <a:pPr marL="0" marR="0" lvl="0" indent="0" algn="ctr" rtl="0">
                <a:lnSpc>
                  <a:spcPct val="13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3"/>
          <p:cNvSpPr/>
          <p:nvPr/>
        </p:nvSpPr>
        <p:spPr>
          <a:xfrm>
            <a:off x="11006551" y="1735884"/>
            <a:ext cx="5332533" cy="8110899"/>
          </a:xfrm>
          <a:custGeom>
            <a:avLst/>
            <a:gdLst/>
            <a:ahLst/>
            <a:cxnLst/>
            <a:rect l="l" t="t" r="r" b="b"/>
            <a:pathLst>
              <a:path w="6350000" h="9658487" extrusionOk="0">
                <a:moveTo>
                  <a:pt x="0" y="9169124"/>
                </a:moveTo>
                <a:lnTo>
                  <a:pt x="0" y="489363"/>
                </a:lnTo>
                <a:cubicBezTo>
                  <a:pt x="0" y="218926"/>
                  <a:pt x="215900" y="0"/>
                  <a:pt x="482600" y="0"/>
                </a:cubicBezTo>
                <a:lnTo>
                  <a:pt x="5867400" y="0"/>
                </a:lnTo>
                <a:cubicBezTo>
                  <a:pt x="6134100" y="0"/>
                  <a:pt x="6350000" y="220214"/>
                  <a:pt x="6350000" y="489363"/>
                </a:cubicBezTo>
                <a:lnTo>
                  <a:pt x="6350000" y="9169124"/>
                </a:lnTo>
                <a:cubicBezTo>
                  <a:pt x="6350000" y="9439562"/>
                  <a:pt x="6134100" y="9658487"/>
                  <a:pt x="5867400" y="9658487"/>
                </a:cubicBezTo>
                <a:lnTo>
                  <a:pt x="482600" y="9658487"/>
                </a:lnTo>
                <a:cubicBezTo>
                  <a:pt x="217170" y="9658487"/>
                  <a:pt x="0" y="9439562"/>
                  <a:pt x="0" y="9169124"/>
                </a:cubicBezTo>
                <a:close/>
              </a:path>
            </a:pathLst>
          </a:custGeom>
          <a:blipFill rotWithShape="1">
            <a:blip r:embed="rId4">
              <a:alphaModFix amt="70000"/>
            </a:blip>
            <a:stretch>
              <a:fillRect l="-64141" r="-6414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1454231" y="1419225"/>
            <a:ext cx="8567081" cy="198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Wprowadzenie do modułu 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1454231" y="3561863"/>
            <a:ext cx="8196221" cy="98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Teoria mikrouczenia się; zastosowanie technik w kształceniu dorosłych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1602517" y="7376869"/>
            <a:ext cx="7899650" cy="232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3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Mikrolearning to elastyczny i interaktywny sposób nauki. Zasoby są zazwyczaj dostępne na urządzeniach mobilnych. Oznacza to, że uczniowie mogą z nich korzystać w dowolnym czasie i miejscu, które im odpowiada. Uczący się mogą zajmować się skomplikowanymi tematami krok po kroku, dzięki czemu informacje są łatwiejsze do zapamiętania. (Nehra, 2021)</a:t>
            </a:r>
            <a:endParaRPr/>
          </a:p>
        </p:txBody>
      </p:sp>
      <p:sp>
        <p:nvSpPr>
          <p:cNvPr id="131" name="Google Shape;131;p3"/>
          <p:cNvSpPr txBox="1"/>
          <p:nvPr/>
        </p:nvSpPr>
        <p:spPr>
          <a:xfrm>
            <a:off x="1454231" y="4733439"/>
            <a:ext cx="8196221" cy="232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3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Micro-learning to metoda dostarczania materiałów edukacyjnych w krótkim czasie. Treść jest podzielona na fragmenty prostych i łatwych do zrozumienia informacji. Informacje te są skoncentrowane i rzeczowe. Istnieje kilka popularnych formatów mikrolearningu, w tym filmy wideo, infografiki, podcasty, gry, quizy itp.</a:t>
            </a:r>
            <a:endParaRPr/>
          </a:p>
        </p:txBody>
      </p:sp>
      <p:sp>
        <p:nvSpPr>
          <p:cNvPr id="132" name="Google Shape;132;p3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Google Shape;139;p4"/>
          <p:cNvGrpSpPr/>
          <p:nvPr/>
        </p:nvGrpSpPr>
        <p:grpSpPr>
          <a:xfrm>
            <a:off x="1306434" y="4059457"/>
            <a:ext cx="4847022" cy="5031505"/>
            <a:chOff x="0" y="-38100"/>
            <a:chExt cx="1166340" cy="1210732"/>
          </a:xfrm>
        </p:grpSpPr>
        <p:sp>
          <p:nvSpPr>
            <p:cNvPr id="140" name="Google Shape;140;p4"/>
            <p:cNvSpPr/>
            <p:nvPr/>
          </p:nvSpPr>
          <p:spPr>
            <a:xfrm>
              <a:off x="0" y="0"/>
              <a:ext cx="1166340" cy="1172632"/>
            </a:xfrm>
            <a:custGeom>
              <a:avLst/>
              <a:gdLst/>
              <a:ahLst/>
              <a:cxnLst/>
              <a:rect l="l" t="t" r="r" b="b"/>
              <a:pathLst>
                <a:path w="1166340" h="1172632" extrusionOk="0">
                  <a:moveTo>
                    <a:pt x="23959" y="0"/>
                  </a:moveTo>
                  <a:lnTo>
                    <a:pt x="1142381" y="0"/>
                  </a:lnTo>
                  <a:cubicBezTo>
                    <a:pt x="1155613" y="0"/>
                    <a:pt x="1166340" y="10727"/>
                    <a:pt x="1166340" y="23959"/>
                  </a:cubicBezTo>
                  <a:lnTo>
                    <a:pt x="1166340" y="1148673"/>
                  </a:lnTo>
                  <a:cubicBezTo>
                    <a:pt x="1166340" y="1161906"/>
                    <a:pt x="1155613" y="1172632"/>
                    <a:pt x="1142381" y="1172632"/>
                  </a:cubicBezTo>
                  <a:lnTo>
                    <a:pt x="23959" y="1172632"/>
                  </a:lnTo>
                  <a:cubicBezTo>
                    <a:pt x="10727" y="1172632"/>
                    <a:pt x="0" y="1161906"/>
                    <a:pt x="0" y="1148673"/>
                  </a:cubicBezTo>
                  <a:lnTo>
                    <a:pt x="0" y="23959"/>
                  </a:lnTo>
                  <a:cubicBezTo>
                    <a:pt x="0" y="10727"/>
                    <a:pt x="10727" y="0"/>
                    <a:pt x="23959" y="0"/>
                  </a:cubicBezTo>
                  <a:close/>
                </a:path>
              </a:pathLst>
            </a:custGeom>
            <a:solidFill>
              <a:srgbClr val="E51F60">
                <a:alpha val="24705"/>
              </a:srgbClr>
            </a:solidFill>
            <a:ln w="19050" cap="sq" cmpd="sng">
              <a:solidFill>
                <a:srgbClr val="FFFFFF">
                  <a:alpha val="2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0" y="-38100"/>
              <a:ext cx="1166340" cy="12107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4"/>
          <p:cNvGrpSpPr/>
          <p:nvPr/>
        </p:nvGrpSpPr>
        <p:grpSpPr>
          <a:xfrm>
            <a:off x="6779298" y="4059457"/>
            <a:ext cx="4847022" cy="5031505"/>
            <a:chOff x="0" y="-38100"/>
            <a:chExt cx="1166340" cy="1210732"/>
          </a:xfrm>
        </p:grpSpPr>
        <p:sp>
          <p:nvSpPr>
            <p:cNvPr id="143" name="Google Shape;143;p4"/>
            <p:cNvSpPr/>
            <p:nvPr/>
          </p:nvSpPr>
          <p:spPr>
            <a:xfrm>
              <a:off x="0" y="0"/>
              <a:ext cx="1166340" cy="1172632"/>
            </a:xfrm>
            <a:custGeom>
              <a:avLst/>
              <a:gdLst/>
              <a:ahLst/>
              <a:cxnLst/>
              <a:rect l="l" t="t" r="r" b="b"/>
              <a:pathLst>
                <a:path w="1166340" h="1172632" extrusionOk="0">
                  <a:moveTo>
                    <a:pt x="23959" y="0"/>
                  </a:moveTo>
                  <a:lnTo>
                    <a:pt x="1142381" y="0"/>
                  </a:lnTo>
                  <a:cubicBezTo>
                    <a:pt x="1155613" y="0"/>
                    <a:pt x="1166340" y="10727"/>
                    <a:pt x="1166340" y="23959"/>
                  </a:cubicBezTo>
                  <a:lnTo>
                    <a:pt x="1166340" y="1148673"/>
                  </a:lnTo>
                  <a:cubicBezTo>
                    <a:pt x="1166340" y="1161906"/>
                    <a:pt x="1155613" y="1172632"/>
                    <a:pt x="1142381" y="1172632"/>
                  </a:cubicBezTo>
                  <a:lnTo>
                    <a:pt x="23959" y="1172632"/>
                  </a:lnTo>
                  <a:cubicBezTo>
                    <a:pt x="10727" y="1172632"/>
                    <a:pt x="0" y="1161906"/>
                    <a:pt x="0" y="1148673"/>
                  </a:cubicBezTo>
                  <a:lnTo>
                    <a:pt x="0" y="23959"/>
                  </a:lnTo>
                  <a:cubicBezTo>
                    <a:pt x="0" y="10727"/>
                    <a:pt x="10727" y="0"/>
                    <a:pt x="23959" y="0"/>
                  </a:cubicBezTo>
                  <a:close/>
                </a:path>
              </a:pathLst>
            </a:custGeom>
            <a:solidFill>
              <a:srgbClr val="E51F60">
                <a:alpha val="24705"/>
              </a:srgbClr>
            </a:solidFill>
            <a:ln w="19050" cap="sq" cmpd="sng">
              <a:solidFill>
                <a:srgbClr val="FFFFFF">
                  <a:alpha val="2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 txBox="1"/>
            <p:nvPr/>
          </p:nvSpPr>
          <p:spPr>
            <a:xfrm>
              <a:off x="0" y="-38100"/>
              <a:ext cx="1166340" cy="12107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4"/>
          <p:cNvGrpSpPr/>
          <p:nvPr/>
        </p:nvGrpSpPr>
        <p:grpSpPr>
          <a:xfrm>
            <a:off x="12250911" y="4059457"/>
            <a:ext cx="4847022" cy="5031505"/>
            <a:chOff x="0" y="-38100"/>
            <a:chExt cx="1166340" cy="1210732"/>
          </a:xfrm>
        </p:grpSpPr>
        <p:sp>
          <p:nvSpPr>
            <p:cNvPr id="146" name="Google Shape;146;p4"/>
            <p:cNvSpPr/>
            <p:nvPr/>
          </p:nvSpPr>
          <p:spPr>
            <a:xfrm>
              <a:off x="0" y="0"/>
              <a:ext cx="1166340" cy="1172632"/>
            </a:xfrm>
            <a:custGeom>
              <a:avLst/>
              <a:gdLst/>
              <a:ahLst/>
              <a:cxnLst/>
              <a:rect l="l" t="t" r="r" b="b"/>
              <a:pathLst>
                <a:path w="1166340" h="1172632" extrusionOk="0">
                  <a:moveTo>
                    <a:pt x="23959" y="0"/>
                  </a:moveTo>
                  <a:lnTo>
                    <a:pt x="1142381" y="0"/>
                  </a:lnTo>
                  <a:cubicBezTo>
                    <a:pt x="1155613" y="0"/>
                    <a:pt x="1166340" y="10727"/>
                    <a:pt x="1166340" y="23959"/>
                  </a:cubicBezTo>
                  <a:lnTo>
                    <a:pt x="1166340" y="1148673"/>
                  </a:lnTo>
                  <a:cubicBezTo>
                    <a:pt x="1166340" y="1161906"/>
                    <a:pt x="1155613" y="1172632"/>
                    <a:pt x="1142381" y="1172632"/>
                  </a:cubicBezTo>
                  <a:lnTo>
                    <a:pt x="23959" y="1172632"/>
                  </a:lnTo>
                  <a:cubicBezTo>
                    <a:pt x="10727" y="1172632"/>
                    <a:pt x="0" y="1161906"/>
                    <a:pt x="0" y="1148673"/>
                  </a:cubicBezTo>
                  <a:lnTo>
                    <a:pt x="0" y="23959"/>
                  </a:lnTo>
                  <a:cubicBezTo>
                    <a:pt x="0" y="10727"/>
                    <a:pt x="10727" y="0"/>
                    <a:pt x="23959" y="0"/>
                  </a:cubicBezTo>
                  <a:close/>
                </a:path>
              </a:pathLst>
            </a:custGeom>
            <a:solidFill>
              <a:srgbClr val="E51F60">
                <a:alpha val="24705"/>
              </a:srgbClr>
            </a:solidFill>
            <a:ln w="19050" cap="sq" cmpd="sng">
              <a:solidFill>
                <a:srgbClr val="FFFFFF">
                  <a:alpha val="2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 txBox="1"/>
            <p:nvPr/>
          </p:nvSpPr>
          <p:spPr>
            <a:xfrm>
              <a:off x="0" y="-38100"/>
              <a:ext cx="1166340" cy="12107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4"/>
          <p:cNvSpPr txBox="1"/>
          <p:nvPr/>
        </p:nvSpPr>
        <p:spPr>
          <a:xfrm>
            <a:off x="1028700" y="1360259"/>
            <a:ext cx="16230600" cy="982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Efekty uczenia się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1403799" y="3512560"/>
            <a:ext cx="4652293" cy="552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51F60"/>
                </a:solidFill>
                <a:latin typeface="Montserrat"/>
                <a:ea typeface="Montserrat"/>
                <a:cs typeface="Montserrat"/>
                <a:sym typeface="Montserrat"/>
              </a:rPr>
              <a:t>Wiedza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>
            <a:off x="1585712" y="4717399"/>
            <a:ext cx="4179564" cy="4021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Zrozumienie zasad teorii mikronauczania.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Zidentyfikuj różne rodzaje technik mikronauczania.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Analiza studiów przypadku udanego wdrożenia mikrolearningu w edukacji dorosłych.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6875194" y="3512560"/>
            <a:ext cx="4652293" cy="552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51F60"/>
                </a:solidFill>
                <a:latin typeface="Montserrat"/>
                <a:ea typeface="Montserrat"/>
                <a:cs typeface="Montserrat"/>
                <a:sym typeface="Montserrat"/>
              </a:rPr>
              <a:t>Umiejętności</a:t>
            </a:r>
            <a:endParaRPr/>
          </a:p>
        </p:txBody>
      </p:sp>
      <p:sp>
        <p:nvSpPr>
          <p:cNvPr id="152" name="Google Shape;152;p4"/>
          <p:cNvSpPr txBox="1"/>
          <p:nvPr/>
        </p:nvSpPr>
        <p:spPr>
          <a:xfrm>
            <a:off x="12348275" y="3512560"/>
            <a:ext cx="4652293" cy="552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51F60"/>
                </a:solidFill>
                <a:latin typeface="Montserrat"/>
                <a:ea typeface="Montserrat"/>
                <a:cs typeface="Montserrat"/>
                <a:sym typeface="Montserrat"/>
              </a:rPr>
              <a:t>Postawy</a:t>
            </a:r>
            <a:endParaRPr/>
          </a:p>
        </p:txBody>
      </p:sp>
      <p:sp>
        <p:nvSpPr>
          <p:cNvPr id="153" name="Google Shape;153;p4"/>
          <p:cNvSpPr txBox="1"/>
          <p:nvPr/>
        </p:nvSpPr>
        <p:spPr>
          <a:xfrm>
            <a:off x="6894054" y="4717399"/>
            <a:ext cx="4393755" cy="4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Zastosowanie technik mikroedukacji w kształceniu dorosłych.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 u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Ocena skuteczności technik mikroedukacji w kształceniu dorosłych.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 u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Zaprojektuj skuteczne działania mikrolearningowe dla dorosłych uczniów.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 u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12468019" y="4717399"/>
            <a:ext cx="4393755" cy="331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Doceniają wartość mikroedukacji w kształceniu dorosłych.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 u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Rozwijaj pozytywne nastawienie do mikroedukacji.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 u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798" marR="0" lvl="1" indent="-215898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1999"/>
              <a:buFont typeface="Arial"/>
              <a:buChar char="•"/>
            </a:pPr>
            <a:r>
              <a:rPr lang="en-US" sz="1999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Być otwartym na nowe pomysły i podejścia w edukacji dorosłych.</a:t>
            </a:r>
            <a:endParaRPr/>
          </a:p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99" u="none" strike="noStrike">
              <a:solidFill>
                <a:srgbClr val="28282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7788453" y="1883434"/>
            <a:ext cx="771999" cy="771999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7788453" y="3163275"/>
            <a:ext cx="771999" cy="771999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7788453" y="5722956"/>
            <a:ext cx="771999" cy="771999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7788453" y="4443115"/>
            <a:ext cx="771999" cy="771999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51F60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1132503" y="5234179"/>
            <a:ext cx="4972011" cy="3896248"/>
          </a:xfrm>
          <a:custGeom>
            <a:avLst/>
            <a:gdLst/>
            <a:ahLst/>
            <a:cxnLst/>
            <a:rect l="l" t="t" r="r" b="b"/>
            <a:pathLst>
              <a:path w="4972011" h="3896248" extrusionOk="0">
                <a:moveTo>
                  <a:pt x="0" y="0"/>
                </a:moveTo>
                <a:lnTo>
                  <a:pt x="4972011" y="0"/>
                </a:lnTo>
                <a:lnTo>
                  <a:pt x="4972011" y="3896249"/>
                </a:lnTo>
                <a:lnTo>
                  <a:pt x="0" y="3896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9204270" y="1821190"/>
            <a:ext cx="8055030" cy="724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Nauka bezpośrednia 8 godzin</a:t>
            </a:r>
            <a:endParaRPr/>
          </a:p>
        </p:txBody>
      </p:sp>
      <p:sp>
        <p:nvSpPr>
          <p:cNvPr id="168" name="Google Shape;168;p5"/>
          <p:cNvSpPr txBox="1"/>
          <p:nvPr/>
        </p:nvSpPr>
        <p:spPr>
          <a:xfrm>
            <a:off x="7901847" y="1863478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69" name="Google Shape;169;p5"/>
          <p:cNvSpPr txBox="1"/>
          <p:nvPr/>
        </p:nvSpPr>
        <p:spPr>
          <a:xfrm>
            <a:off x="9204270" y="2907421"/>
            <a:ext cx="8055030" cy="9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Samokształcenie 6 godzin</a:t>
            </a:r>
            <a:endParaRPr/>
          </a:p>
        </p:txBody>
      </p:sp>
      <p:sp>
        <p:nvSpPr>
          <p:cNvPr id="170" name="Google Shape;170;p5"/>
          <p:cNvSpPr txBox="1"/>
          <p:nvPr/>
        </p:nvSpPr>
        <p:spPr>
          <a:xfrm>
            <a:off x="7901847" y="3143318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71" name="Google Shape;171;p5"/>
          <p:cNvSpPr txBox="1"/>
          <p:nvPr/>
        </p:nvSpPr>
        <p:spPr>
          <a:xfrm>
            <a:off x="9204270" y="5471558"/>
            <a:ext cx="8055030" cy="365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Omawiane tematy:</a:t>
            </a:r>
            <a:endParaRPr/>
          </a:p>
          <a:p>
            <a:pPr marL="431801" marR="0" lvl="1" indent="-215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Wprowadzenie do teorii i technik mikronauczania.</a:t>
            </a:r>
            <a:endParaRPr/>
          </a:p>
          <a:p>
            <a:pPr marL="431801" marR="0" lvl="1" indent="-215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Testowanie i ocena platformy micro-learningowej.</a:t>
            </a:r>
            <a:endParaRPr/>
          </a:p>
          <a:p>
            <a:pPr marL="431801" marR="0" lvl="1" indent="-215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Zrozumienie różnorodnych zastosowań mikronauczania.</a:t>
            </a:r>
            <a:endParaRPr/>
          </a:p>
          <a:p>
            <a:pPr marL="431801" marR="0" lvl="1" indent="-215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9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Tworzenie mikro-lekcji wideo odpowiedniej dla dorosłych uczniów.</a:t>
            </a:r>
            <a:endParaRPr/>
          </a:p>
        </p:txBody>
      </p:sp>
      <p:sp>
        <p:nvSpPr>
          <p:cNvPr id="172" name="Google Shape;172;p5"/>
          <p:cNvSpPr txBox="1"/>
          <p:nvPr/>
        </p:nvSpPr>
        <p:spPr>
          <a:xfrm>
            <a:off x="7901847" y="5703000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73" name="Google Shape;173;p5"/>
          <p:cNvSpPr txBox="1"/>
          <p:nvPr/>
        </p:nvSpPr>
        <p:spPr>
          <a:xfrm>
            <a:off x="9204270" y="4189490"/>
            <a:ext cx="7322748" cy="9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Grupa docelowa: młodzi dorośli</a:t>
            </a:r>
            <a:endParaRPr/>
          </a:p>
        </p:txBody>
      </p:sp>
      <p:sp>
        <p:nvSpPr>
          <p:cNvPr id="174" name="Google Shape;174;p5"/>
          <p:cNvSpPr txBox="1"/>
          <p:nvPr/>
        </p:nvSpPr>
        <p:spPr>
          <a:xfrm>
            <a:off x="7901847" y="4423159"/>
            <a:ext cx="545211" cy="678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75" name="Google Shape;175;p5"/>
          <p:cNvSpPr txBox="1"/>
          <p:nvPr/>
        </p:nvSpPr>
        <p:spPr>
          <a:xfrm>
            <a:off x="1444706" y="1867346"/>
            <a:ext cx="4916634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>
                <a:solidFill>
                  <a:srgbClr val="282829"/>
                </a:solidFill>
                <a:latin typeface="Montserrat"/>
                <a:ea typeface="Montserrat"/>
                <a:cs typeface="Montserrat"/>
                <a:sym typeface="Montserrat"/>
              </a:rPr>
              <a:t>Struktura modułu</a:t>
            </a:r>
            <a:endParaRPr/>
          </a:p>
        </p:txBody>
      </p:sp>
      <p:sp>
        <p:nvSpPr>
          <p:cNvPr id="176" name="Google Shape;176;p5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1862551" y="1705364"/>
            <a:ext cx="5486400" cy="7552936"/>
          </a:xfrm>
          <a:custGeom>
            <a:avLst/>
            <a:gdLst/>
            <a:ahLst/>
            <a:cxnLst/>
            <a:rect l="l" t="t" r="r" b="b"/>
            <a:pathLst>
              <a:path w="6350000" h="8741825" extrusionOk="0">
                <a:moveTo>
                  <a:pt x="0" y="8298906"/>
                </a:moveTo>
                <a:lnTo>
                  <a:pt x="0" y="442919"/>
                </a:lnTo>
                <a:cubicBezTo>
                  <a:pt x="0" y="198148"/>
                  <a:pt x="215900" y="0"/>
                  <a:pt x="482600" y="0"/>
                </a:cubicBezTo>
                <a:lnTo>
                  <a:pt x="5867400" y="0"/>
                </a:lnTo>
                <a:cubicBezTo>
                  <a:pt x="6134100" y="0"/>
                  <a:pt x="6350000" y="199314"/>
                  <a:pt x="6350000" y="442919"/>
                </a:cubicBezTo>
                <a:lnTo>
                  <a:pt x="6350000" y="8298906"/>
                </a:lnTo>
                <a:cubicBezTo>
                  <a:pt x="6350000" y="8543677"/>
                  <a:pt x="6134100" y="8741825"/>
                  <a:pt x="5867400" y="8741825"/>
                </a:cubicBezTo>
                <a:lnTo>
                  <a:pt x="482600" y="8741825"/>
                </a:lnTo>
                <a:cubicBezTo>
                  <a:pt x="217170" y="8741825"/>
                  <a:pt x="0" y="8543677"/>
                  <a:pt x="0" y="8298906"/>
                </a:cubicBezTo>
                <a:close/>
              </a:path>
            </a:pathLst>
          </a:custGeom>
          <a:blipFill rotWithShape="1">
            <a:blip r:embed="rId4">
              <a:alphaModFix amt="70000"/>
            </a:blip>
            <a:stretch>
              <a:fillRect l="-53310" r="-5331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8303876" y="1619639"/>
            <a:ext cx="8522292" cy="193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Cele nauczania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8303876" y="4033949"/>
            <a:ext cx="8522292" cy="482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31801" marR="0" lvl="1" indent="-2159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Zrozumienie teorii i technik mikronauczania.</a:t>
            </a:r>
            <a:endParaRPr/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Poznaj udane przykłady mikrolearningu.</a:t>
            </a:r>
            <a:endParaRPr/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Przećwicz tworzenie wideo mikro-learningowego odpowiedniego dla dorosłych uczniów.</a:t>
            </a:r>
            <a:endParaRPr/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Dowiedz się, jak oceniać działania mikroedukacyjne i rozwijać je, aby lepiej odpowiadały potrzebom dorosłych uczniów.</a:t>
            </a:r>
            <a:endParaRPr/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Rozwijanie umiejętności wypróbowywania nowych metod i technik uczenia się.</a:t>
            </a:r>
            <a:endParaRPr/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10781930" y="3872007"/>
            <a:ext cx="5448743" cy="4692730"/>
          </a:xfrm>
          <a:custGeom>
            <a:avLst/>
            <a:gdLst/>
            <a:ahLst/>
            <a:cxnLst/>
            <a:rect l="l" t="t" r="r" b="b"/>
            <a:pathLst>
              <a:path w="5448743" h="4692730" extrusionOk="0">
                <a:moveTo>
                  <a:pt x="0" y="0"/>
                </a:moveTo>
                <a:lnTo>
                  <a:pt x="5448743" y="0"/>
                </a:lnTo>
                <a:lnTo>
                  <a:pt x="5448743" y="4692730"/>
                </a:lnTo>
                <a:lnTo>
                  <a:pt x="0" y="4692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70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1459653" y="1596415"/>
            <a:ext cx="7954747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Lodołamacz </a:t>
            </a:r>
            <a:endParaRPr/>
          </a:p>
        </p:txBody>
      </p:sp>
      <p:sp>
        <p:nvSpPr>
          <p:cNvPr id="195" name="Google Shape;195;p7"/>
          <p:cNvSpPr txBox="1"/>
          <p:nvPr/>
        </p:nvSpPr>
        <p:spPr>
          <a:xfrm>
            <a:off x="1459653" y="3682365"/>
            <a:ext cx="8432556" cy="610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Każdy powinien krótko się przedstawić i powiedzieć trochę o swoim pochodzeniu i dlaczego bierze udział w tym szkoleniu.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Każdy powinien zapisać jeden interesujący fakt o sobie, którego inni mogą się nie spodziewać! Zapisz to na kartce papieru lub karteczce samoprzylepnej.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Fakty zostaną zebrane i wymieszane.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Moderator odczyta każdy fakt i poprosi grupę o odgadnięcie, kto jest jego autorem.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W razie potrzeby osoba, która napisała fakt, może podać dalszy kontekst i szczegóły, gdy ich fakt się pojawi!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(Symonds, 2024)</a:t>
            </a:r>
            <a:endParaRPr/>
          </a:p>
        </p:txBody>
      </p:sp>
      <p:sp>
        <p:nvSpPr>
          <p:cNvPr id="196" name="Google Shape;196;p7"/>
          <p:cNvSpPr txBox="1"/>
          <p:nvPr/>
        </p:nvSpPr>
        <p:spPr>
          <a:xfrm>
            <a:off x="1459653" y="3020308"/>
            <a:ext cx="7954747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Kroki</a:t>
            </a:r>
            <a:endParaRPr/>
          </a:p>
        </p:txBody>
      </p:sp>
      <p:sp>
        <p:nvSpPr>
          <p:cNvPr id="197" name="Google Shape;197;p7"/>
          <p:cNvSpPr txBox="1"/>
          <p:nvPr/>
        </p:nvSpPr>
        <p:spPr>
          <a:xfrm>
            <a:off x="6852182" y="1872640"/>
            <a:ext cx="7954747" cy="641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"Nieoczekiwany fakt"</a:t>
            </a:r>
            <a:endParaRPr/>
          </a:p>
        </p:txBody>
      </p:sp>
      <p:sp>
        <p:nvSpPr>
          <p:cNvPr id="198" name="Google Shape;198;p7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>
            <a:hlinkClick r:id="rId4"/>
          </p:cNvPr>
          <p:cNvSpPr/>
          <p:nvPr/>
        </p:nvSpPr>
        <p:spPr>
          <a:xfrm>
            <a:off x="10829029" y="4686274"/>
            <a:ext cx="1668089" cy="1668089"/>
          </a:xfrm>
          <a:custGeom>
            <a:avLst/>
            <a:gdLst/>
            <a:ahLst/>
            <a:cxnLst/>
            <a:rect l="l" t="t" r="r" b="b"/>
            <a:pathLst>
              <a:path w="1668089" h="1668089" extrusionOk="0">
                <a:moveTo>
                  <a:pt x="0" y="0"/>
                </a:moveTo>
                <a:lnTo>
                  <a:pt x="1668088" y="0"/>
                </a:lnTo>
                <a:lnTo>
                  <a:pt x="1668088" y="1668088"/>
                </a:lnTo>
                <a:lnTo>
                  <a:pt x="0" y="1668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01</a:t>
            </a:r>
            <a:endParaRPr/>
          </a:p>
        </p:txBody>
      </p:sp>
      <p:sp>
        <p:nvSpPr>
          <p:cNvPr id="207" name="Google Shape;207;p8"/>
          <p:cNvSpPr txBox="1"/>
          <p:nvPr/>
        </p:nvSpPr>
        <p:spPr>
          <a:xfrm>
            <a:off x="3848533" y="2721076"/>
            <a:ext cx="10590934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Teoria mikronauczania i techniki projektowania</a:t>
            </a:r>
            <a:endParaRPr/>
          </a:p>
        </p:txBody>
      </p:sp>
      <p:sp>
        <p:nvSpPr>
          <p:cNvPr id="208" name="Google Shape;208;p8"/>
          <p:cNvSpPr txBox="1"/>
          <p:nvPr/>
        </p:nvSpPr>
        <p:spPr>
          <a:xfrm>
            <a:off x="9910311" y="6678212"/>
            <a:ext cx="3505523" cy="1537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Wideo 1: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Opisuje mikro-learning i stojącą za nim teorię.</a:t>
            </a:r>
            <a:endParaRPr/>
          </a:p>
          <a:p>
            <a:pPr marL="0" marR="0" lvl="0" indent="0" algn="ctr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1019175" y="4019524"/>
            <a:ext cx="79547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Pytania do autorefleksji</a:t>
            </a:r>
            <a:endParaRPr/>
          </a:p>
        </p:txBody>
      </p:sp>
      <p:sp>
        <p:nvSpPr>
          <p:cNvPr id="210" name="Google Shape;210;p8">
            <a:hlinkClick r:id="rId6"/>
          </p:cNvPr>
          <p:cNvSpPr/>
          <p:nvPr/>
        </p:nvSpPr>
        <p:spPr>
          <a:xfrm>
            <a:off x="14889234" y="4695799"/>
            <a:ext cx="1658564" cy="1658564"/>
          </a:xfrm>
          <a:custGeom>
            <a:avLst/>
            <a:gdLst/>
            <a:ahLst/>
            <a:cxnLst/>
            <a:rect l="l" t="t" r="r" b="b"/>
            <a:pathLst>
              <a:path w="1658564" h="1658564" extrusionOk="0">
                <a:moveTo>
                  <a:pt x="0" y="0"/>
                </a:moveTo>
                <a:lnTo>
                  <a:pt x="1658564" y="0"/>
                </a:lnTo>
                <a:lnTo>
                  <a:pt x="1658564" y="1658563"/>
                </a:lnTo>
                <a:lnTo>
                  <a:pt x="0" y="1658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13958051" y="6678212"/>
            <a:ext cx="3520930" cy="191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Wideo 2: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Wyjaśnia zasady projektowania działań mikroedukacyjnych.</a:t>
            </a:r>
            <a:endParaRPr/>
          </a:p>
          <a:p>
            <a:pPr marL="0" marR="0" lvl="0" indent="0" algn="ctr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28700" y="4638649"/>
            <a:ext cx="8432556" cy="5347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Czy korzystałeś/aś już wcześniej z mikroedukacji podczas lekcji z dorosłymi uczniami? Jeśli tak, jakie było Twoje doświadczenie?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Co sądzisz o mikroedukacji?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Jakie są Twoim zdaniem zalety tej metody?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Jakie są Twoim zdaniem wady tej metody?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Zorganizuj dyskusję grupową - każdy może podzielić się swoimi przemyśleniami, opiniami i doświadczeniami!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13450109" y="4762474"/>
            <a:ext cx="3809191" cy="4495826"/>
          </a:xfrm>
          <a:custGeom>
            <a:avLst/>
            <a:gdLst/>
            <a:ahLst/>
            <a:cxnLst/>
            <a:rect l="l" t="t" r="r" b="b"/>
            <a:pathLst>
              <a:path w="3809191" h="4495826" extrusionOk="0">
                <a:moveTo>
                  <a:pt x="0" y="0"/>
                </a:moveTo>
                <a:lnTo>
                  <a:pt x="3809191" y="0"/>
                </a:lnTo>
                <a:lnTo>
                  <a:pt x="3809191" y="4495826"/>
                </a:lnTo>
                <a:lnTo>
                  <a:pt x="0" y="4495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02</a:t>
            </a:r>
            <a:endParaRPr/>
          </a:p>
        </p:txBody>
      </p:sp>
      <p:sp>
        <p:nvSpPr>
          <p:cNvPr id="224" name="Google Shape;224;p9"/>
          <p:cNvSpPr txBox="1"/>
          <p:nvPr/>
        </p:nvSpPr>
        <p:spPr>
          <a:xfrm>
            <a:off x="3848533" y="2721076"/>
            <a:ext cx="10590934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Testowanie platformy micro-learningowej</a:t>
            </a:r>
            <a:endParaRPr/>
          </a:p>
        </p:txBody>
      </p:sp>
      <p:sp>
        <p:nvSpPr>
          <p:cNvPr id="225" name="Google Shape;225;p9"/>
          <p:cNvSpPr txBox="1"/>
          <p:nvPr/>
        </p:nvSpPr>
        <p:spPr>
          <a:xfrm>
            <a:off x="1019175" y="4019524"/>
            <a:ext cx="79547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EdApp: Platforma micro-learningowa</a:t>
            </a:r>
            <a:endParaRPr/>
          </a:p>
        </p:txBody>
      </p:sp>
      <p:sp>
        <p:nvSpPr>
          <p:cNvPr id="226" name="Google Shape;226;p9"/>
          <p:cNvSpPr txBox="1"/>
          <p:nvPr/>
        </p:nvSpPr>
        <p:spPr>
          <a:xfrm>
            <a:off x="1028700" y="4638649"/>
            <a:ext cx="10525030" cy="5447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EdApp może być używany do tworzenia kursów micro-learningowych za darmo lub w ramach miesięcznej subskrypcji.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Może być używany w wielu językach i na dowolnym urządzeniu. Możesz śledzić postępy uczniów i konfigurować samooceny i quizy. Posiada również funkcje grywalizacji.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EdApp został wykorzystany jako część inicjatywy (Educate All), której celem jest zapewnienie dorosłym uczniom bezpłatnego dostępu do kursów mikrolearningowych. Możesz przeczytać o tym </a:t>
            </a: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tutaj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0"/>
          <p:cNvSpPr/>
          <p:nvPr/>
        </p:nvSpPr>
        <p:spPr>
          <a:xfrm rot="541666">
            <a:off x="13976270" y="7373631"/>
            <a:ext cx="3162325" cy="1788151"/>
          </a:xfrm>
          <a:custGeom>
            <a:avLst/>
            <a:gdLst/>
            <a:ahLst/>
            <a:cxnLst/>
            <a:rect l="l" t="t" r="r" b="b"/>
            <a:pathLst>
              <a:path w="3162325" h="1788151" extrusionOk="0">
                <a:moveTo>
                  <a:pt x="0" y="0"/>
                </a:moveTo>
                <a:lnTo>
                  <a:pt x="3162325" y="0"/>
                </a:lnTo>
                <a:lnTo>
                  <a:pt x="3162325" y="1788151"/>
                </a:lnTo>
                <a:lnTo>
                  <a:pt x="0" y="1788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02</a:t>
            </a:r>
            <a:endParaRPr/>
          </a:p>
        </p:txBody>
      </p:sp>
      <p:sp>
        <p:nvSpPr>
          <p:cNvPr id="234" name="Google Shape;234;p10"/>
          <p:cNvSpPr txBox="1"/>
          <p:nvPr/>
        </p:nvSpPr>
        <p:spPr>
          <a:xfrm>
            <a:off x="3848533" y="2721076"/>
            <a:ext cx="10590934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Testowanie platformy micro-learningowej</a:t>
            </a:r>
            <a:endParaRPr/>
          </a:p>
        </p:txBody>
      </p:sp>
      <p:sp>
        <p:nvSpPr>
          <p:cNvPr id="235" name="Google Shape;235;p10"/>
          <p:cNvSpPr txBox="1"/>
          <p:nvPr/>
        </p:nvSpPr>
        <p:spPr>
          <a:xfrm>
            <a:off x="1019175" y="3781399"/>
            <a:ext cx="9374073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Jak korzystać z aplikacji EdApp</a:t>
            </a: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1030399" y="4400524"/>
            <a:ext cx="13142100" cy="7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Utwórz darmowe konto administratora (potrzebujesz do tego jedynie adresu e-mail): </a:t>
            </a:r>
            <a:r>
              <a:rPr lang="en-US" sz="2000" u="sng">
                <a:solidFill>
                  <a:schemeClr val="hlink"/>
                </a:solidFill>
                <a:hlinkClick r:id="rId7"/>
              </a:rPr>
              <a:t>Career Compass </a:t>
            </a: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n-US" sz="2000" b="0" i="0" u="none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Wybierz zawartość&gt;biblioteka kursów z menu rozwijanego w lewym górnym rogu.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tym miejscu można wyszukiwać kursy za pomocą paska wyszukiwania lub wybierając określoną branżę/kategorię z menu po lewej stronie.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 wybraniu kursu pojawi się jego podgląd i szczegółowe informacje na jego temat.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Jeśli chcesz skorzystać z kursu, zaimportuj go. Pojawi się on teraz na Twoim profilu!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Możesz wypróbować zaimportowany kurs i edytować go!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12328571" y="4567944"/>
            <a:ext cx="4930729" cy="4690356"/>
          </a:xfrm>
          <a:custGeom>
            <a:avLst/>
            <a:gdLst/>
            <a:ahLst/>
            <a:cxnLst/>
            <a:rect l="l" t="t" r="r" b="b"/>
            <a:pathLst>
              <a:path w="4930729" h="4690356" extrusionOk="0">
                <a:moveTo>
                  <a:pt x="0" y="0"/>
                </a:moveTo>
                <a:lnTo>
                  <a:pt x="4930729" y="0"/>
                </a:lnTo>
                <a:lnTo>
                  <a:pt x="4930729" y="4690356"/>
                </a:lnTo>
                <a:lnTo>
                  <a:pt x="0" y="4690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02</a:t>
            </a:r>
            <a:endParaRPr/>
          </a:p>
        </p:txBody>
      </p:sp>
      <p:sp>
        <p:nvSpPr>
          <p:cNvPr id="246" name="Google Shape;246;p11"/>
          <p:cNvSpPr txBox="1"/>
          <p:nvPr/>
        </p:nvSpPr>
        <p:spPr>
          <a:xfrm>
            <a:off x="3848533" y="2721076"/>
            <a:ext cx="10590934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Testowanie platformy micro-learningowej</a:t>
            </a:r>
            <a:endParaRPr/>
          </a:p>
        </p:txBody>
      </p:sp>
      <p:sp>
        <p:nvSpPr>
          <p:cNvPr id="247" name="Google Shape;247;p11"/>
          <p:cNvSpPr txBox="1"/>
          <p:nvPr/>
        </p:nvSpPr>
        <p:spPr>
          <a:xfrm>
            <a:off x="1019175" y="4019524"/>
            <a:ext cx="79547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Kroki:</a:t>
            </a:r>
            <a:endParaRPr/>
          </a:p>
        </p:txBody>
      </p:sp>
      <p:sp>
        <p:nvSpPr>
          <p:cNvPr id="248" name="Google Shape;248;p11"/>
          <p:cNvSpPr txBox="1"/>
          <p:nvPr/>
        </p:nvSpPr>
        <p:spPr>
          <a:xfrm>
            <a:off x="1028700" y="4638649"/>
            <a:ext cx="8432700" cy="6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Utwórz grupy składające się z 2-3 osób.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Utwórz konto administratora na </a:t>
            </a:r>
            <a:r>
              <a:rPr lang="en-US" sz="2000" u="sng">
                <a:solidFill>
                  <a:schemeClr val="hlink"/>
                </a:solidFill>
                <a:hlinkClick r:id="rId5"/>
              </a:rPr>
              <a:t>Career Compass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Przetestuj w swojej grupie jeden z dostępnych kursów. Wybierz kurs, który jest odpowiedni dla Twojej grupy lub jest interesujący.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Wypełnij arkusz ćwiczeń (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Canva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i oceń kurs.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Omów platformę ze wszystkimi na koniec - podziel się doświadczeniami swojej grupy!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11016451" y="4381474"/>
            <a:ext cx="6242849" cy="3950021"/>
          </a:xfrm>
          <a:custGeom>
            <a:avLst/>
            <a:gdLst/>
            <a:ahLst/>
            <a:cxnLst/>
            <a:rect l="l" t="t" r="r" b="b"/>
            <a:pathLst>
              <a:path w="6242849" h="3950021" extrusionOk="0">
                <a:moveTo>
                  <a:pt x="0" y="0"/>
                </a:moveTo>
                <a:lnTo>
                  <a:pt x="6242849" y="0"/>
                </a:lnTo>
                <a:lnTo>
                  <a:pt x="6242849" y="3950020"/>
                </a:lnTo>
                <a:lnTo>
                  <a:pt x="0" y="39500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03</a:t>
            </a:r>
            <a:endParaRPr/>
          </a:p>
        </p:txBody>
      </p:sp>
      <p:sp>
        <p:nvSpPr>
          <p:cNvPr id="260" name="Google Shape;260;p12"/>
          <p:cNvSpPr txBox="1"/>
          <p:nvPr/>
        </p:nvSpPr>
        <p:spPr>
          <a:xfrm>
            <a:off x="3494295" y="2731341"/>
            <a:ext cx="11299410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Filmy wideo do mikronauczania - Identyfikacja technik</a:t>
            </a:r>
            <a:endParaRPr/>
          </a:p>
        </p:txBody>
      </p:sp>
      <p:sp>
        <p:nvSpPr>
          <p:cNvPr id="261" name="Google Shape;261;p12"/>
          <p:cNvSpPr txBox="1"/>
          <p:nvPr/>
        </p:nvSpPr>
        <p:spPr>
          <a:xfrm>
            <a:off x="1019175" y="4019524"/>
            <a:ext cx="79547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Kroki:</a:t>
            </a:r>
            <a:endParaRPr/>
          </a:p>
        </p:txBody>
      </p:sp>
      <p:sp>
        <p:nvSpPr>
          <p:cNvPr id="262" name="Google Shape;262;p12"/>
          <p:cNvSpPr txBox="1"/>
          <p:nvPr/>
        </p:nvSpPr>
        <p:spPr>
          <a:xfrm>
            <a:off x="1028700" y="4638649"/>
            <a:ext cx="8432556" cy="5347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Moderator przydzieli każdemu uczestnikowi jeden z pięciu filmów micro-learningowych do obejrzenia i przejrzenia.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Obejrzyj przypisany film i wypełnij arkusz roboczy (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Canva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), aby zidentyfikować techniki mikrouczenia się!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Znajdź uczestnika, który oglądał inny film niż Ty. Oboje powinniście podzielić się swoimi filmami i omówić zidentyfikowane techniki.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Refleksja nad ćwiczeniem - co sprawia, że wideo mikroedukacyjne jest udane?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13351355" y="7027218"/>
            <a:ext cx="3907945" cy="2231082"/>
          </a:xfrm>
          <a:custGeom>
            <a:avLst/>
            <a:gdLst/>
            <a:ahLst/>
            <a:cxnLst/>
            <a:rect l="l" t="t" r="r" b="b"/>
            <a:pathLst>
              <a:path w="3907945" h="2231082" extrusionOk="0">
                <a:moveTo>
                  <a:pt x="0" y="0"/>
                </a:moveTo>
                <a:lnTo>
                  <a:pt x="3907945" y="0"/>
                </a:lnTo>
                <a:lnTo>
                  <a:pt x="3907945" y="2231082"/>
                </a:lnTo>
                <a:lnTo>
                  <a:pt x="0" y="22310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03</a:t>
            </a:r>
            <a:endParaRPr/>
          </a:p>
        </p:txBody>
      </p:sp>
      <p:sp>
        <p:nvSpPr>
          <p:cNvPr id="270" name="Google Shape;270;p13"/>
          <p:cNvSpPr txBox="1"/>
          <p:nvPr/>
        </p:nvSpPr>
        <p:spPr>
          <a:xfrm>
            <a:off x="3494295" y="2731341"/>
            <a:ext cx="11299410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Filmy wideo do mikronauczania - Identyfikacja technik</a:t>
            </a:r>
            <a:endParaRPr/>
          </a:p>
        </p:txBody>
      </p:sp>
      <p:sp>
        <p:nvSpPr>
          <p:cNvPr id="271" name="Google Shape;271;p13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1028700" y="3876348"/>
            <a:ext cx="79547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Linki do materiałów wideo do mikronauczania (dla moderatora):</a:t>
            </a:r>
            <a:endParaRPr/>
          </a:p>
        </p:txBody>
      </p:sp>
      <p:sp>
        <p:nvSpPr>
          <p:cNvPr id="274" name="Google Shape;274;p13"/>
          <p:cNvSpPr txBox="1"/>
          <p:nvPr/>
        </p:nvSpPr>
        <p:spPr>
          <a:xfrm>
            <a:off x="1028700" y="4634865"/>
            <a:ext cx="8432556" cy="496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Wideo 1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Samouczek matematyczny dotyczący twierdzenia Pitagorasa. Alternatywnie, skorzystaj z krótkiego filmu z Khan Academy, takiego jak 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Wideo 2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Samouczek języka hiszpańskiego.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Wideo 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Zarządzanie bezpieczeństwem w miejscu pracy.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Wideo 4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Wideo anatomiczne opisujące dopływ krwi do serca. Uczestnicy mogą również obejrzeć ten 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przykład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quizu wideo.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Wideo 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Ted Talk o pierwszych 21 dniach życia pszczoły.</a:t>
            </a:r>
            <a:endParaRPr/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15243940" y="7634033"/>
            <a:ext cx="2015360" cy="1624267"/>
          </a:xfrm>
          <a:custGeom>
            <a:avLst/>
            <a:gdLst/>
            <a:ahLst/>
            <a:cxnLst/>
            <a:rect l="l" t="t" r="r" b="b"/>
            <a:pathLst>
              <a:path w="2015360" h="1624267" extrusionOk="0">
                <a:moveTo>
                  <a:pt x="0" y="0"/>
                </a:moveTo>
                <a:lnTo>
                  <a:pt x="2015360" y="0"/>
                </a:lnTo>
                <a:lnTo>
                  <a:pt x="2015360" y="1624267"/>
                </a:lnTo>
                <a:lnTo>
                  <a:pt x="0" y="1624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4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04</a:t>
            </a:r>
            <a:endParaRPr/>
          </a:p>
        </p:txBody>
      </p:sp>
      <p:sp>
        <p:nvSpPr>
          <p:cNvPr id="284" name="Google Shape;284;p14"/>
          <p:cNvSpPr txBox="1"/>
          <p:nvPr/>
        </p:nvSpPr>
        <p:spPr>
          <a:xfrm>
            <a:off x="2019678" y="2745842"/>
            <a:ext cx="14248644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Stwórz własne wideo mikro-learningowe skierowane do dorosłych uczniów.</a:t>
            </a:r>
            <a:endParaRPr/>
          </a:p>
        </p:txBody>
      </p:sp>
      <p:sp>
        <p:nvSpPr>
          <p:cNvPr id="285" name="Google Shape;285;p14"/>
          <p:cNvSpPr txBox="1"/>
          <p:nvPr/>
        </p:nvSpPr>
        <p:spPr>
          <a:xfrm>
            <a:off x="1019175" y="4019524"/>
            <a:ext cx="79547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Tworzenie własnego filmu edukacyjnego - przewodnik:</a:t>
            </a:r>
            <a:endParaRPr/>
          </a:p>
        </p:txBody>
      </p:sp>
      <p:sp>
        <p:nvSpPr>
          <p:cNvPr id="286" name="Google Shape;286;p14"/>
          <p:cNvSpPr txBox="1"/>
          <p:nvPr/>
        </p:nvSpPr>
        <p:spPr>
          <a:xfrm>
            <a:off x="1028700" y="4638649"/>
            <a:ext cx="15239622" cy="266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Oprogramowanie i aplikacje: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Camtasia - Tworzenie i nagrywanie filmów instruktażowych, np. może być używany do nagrywania ekranu podczas prezentacji. </a:t>
            </a: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Samouczek Camtasia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Animoto - Twórz proste filmy, korzystając z szablonu wideo i przesyłając własne multimedia (obrazy, filmy itp.). Możesz dodać tekst i dźwięk. </a:t>
            </a: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Samouczek Animoto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Powtoon - Powtoon może być używany do tworzenia prostych animacji. Możesz także przesyłać i dołączać własne multimedia. </a:t>
            </a: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Samouczki Powtoon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287" name="Google Shape;287;p14"/>
          <p:cNvSpPr txBox="1"/>
          <p:nvPr/>
        </p:nvSpPr>
        <p:spPr>
          <a:xfrm>
            <a:off x="1019175" y="7710461"/>
            <a:ext cx="15239622" cy="112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Dodatkowe zasoby: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Artykuł 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Wskazówki dotyczące tworzenia wideo micro-learningowego. 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Artykuł 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Jak napisać scenariusz wideo?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4306458" y="6681274"/>
            <a:ext cx="2952842" cy="2577026"/>
          </a:xfrm>
          <a:custGeom>
            <a:avLst/>
            <a:gdLst/>
            <a:ahLst/>
            <a:cxnLst/>
            <a:rect l="l" t="t" r="r" b="b"/>
            <a:pathLst>
              <a:path w="2952842" h="2577026" extrusionOk="0">
                <a:moveTo>
                  <a:pt x="0" y="0"/>
                </a:moveTo>
                <a:lnTo>
                  <a:pt x="2952842" y="0"/>
                </a:lnTo>
                <a:lnTo>
                  <a:pt x="2952842" y="2577026"/>
                </a:lnTo>
                <a:lnTo>
                  <a:pt x="0" y="25770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4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 txBox="1"/>
          <p:nvPr/>
        </p:nvSpPr>
        <p:spPr>
          <a:xfrm>
            <a:off x="4425199" y="1330223"/>
            <a:ext cx="9437602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Działanie edukacyjne 04</a:t>
            </a:r>
            <a:endParaRPr/>
          </a:p>
        </p:txBody>
      </p:sp>
      <p:sp>
        <p:nvSpPr>
          <p:cNvPr id="297" name="Google Shape;297;p15"/>
          <p:cNvSpPr txBox="1"/>
          <p:nvPr/>
        </p:nvSpPr>
        <p:spPr>
          <a:xfrm>
            <a:off x="2019678" y="2745842"/>
            <a:ext cx="14248644" cy="51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Stwórz własne wideo mikro-learningowe skierowane do dorosłych uczniów.</a:t>
            </a:r>
            <a:endParaRPr/>
          </a:p>
        </p:txBody>
      </p:sp>
      <p:sp>
        <p:nvSpPr>
          <p:cNvPr id="298" name="Google Shape;298;p15"/>
          <p:cNvSpPr txBox="1"/>
          <p:nvPr/>
        </p:nvSpPr>
        <p:spPr>
          <a:xfrm>
            <a:off x="1019175" y="3682340"/>
            <a:ext cx="8093618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Kroki:</a:t>
            </a:r>
            <a:endParaRPr/>
          </a:p>
        </p:txBody>
      </p:sp>
      <p:sp>
        <p:nvSpPr>
          <p:cNvPr id="299" name="Google Shape;299;p15"/>
          <p:cNvSpPr txBox="1"/>
          <p:nvPr/>
        </p:nvSpPr>
        <p:spPr>
          <a:xfrm>
            <a:off x="1028866" y="4301465"/>
            <a:ext cx="12833935" cy="6871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Pracuj z tym samym uczestnikiem, z którym pracowałeś w ostatnim ćwiczeniu (ćwiczenie edukacyjne 3).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Wspólnie przeprowadźcie burzę mózgów na temat swojego wideo mikro-learningowego. Pamiętaj, że ten film będzie skierowany do dorosłych uczniów!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Po ustaleniu tematu, poświęć 20-30 minut na zbadanie treści wideo, które zostaną uwzględnione. Wspólnie napiszcie zarys lub scenariusz filmu (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</a:rPr>
              <a:t>szablony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 Opcjonalnie możesz stworzyć wstępny storyboard/szkic, jeśli zajdzie taka potrzeba!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Stwórz wideo! Jest na to kilka sposobów (patrz poprzedni slajd) - wybierz metodę, w której czujesz się najbardziej pewnie.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Twoja grupa zaprezentuje wszystkim swój film. Nie martw się, jeśli jest niekompletny! Zaoferuj innym grupom konstruktywną informację zwrotną i wspólnie omówcie to doświadczenie.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10732300" y="1586890"/>
            <a:ext cx="6527000" cy="7907159"/>
          </a:xfrm>
          <a:custGeom>
            <a:avLst/>
            <a:gdLst/>
            <a:ahLst/>
            <a:cxnLst/>
            <a:rect l="l" t="t" r="r" b="b"/>
            <a:pathLst>
              <a:path w="6527000" h="7907159" extrusionOk="0">
                <a:moveTo>
                  <a:pt x="0" y="0"/>
                </a:moveTo>
                <a:lnTo>
                  <a:pt x="6527000" y="0"/>
                </a:lnTo>
                <a:lnTo>
                  <a:pt x="6527000" y="7907159"/>
                </a:lnTo>
                <a:lnTo>
                  <a:pt x="0" y="7907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1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1606470" y="6111253"/>
            <a:ext cx="2828919" cy="2828919"/>
          </a:xfrm>
          <a:custGeom>
            <a:avLst/>
            <a:gdLst/>
            <a:ahLst/>
            <a:cxnLst/>
            <a:rect l="l" t="t" r="r" b="b"/>
            <a:pathLst>
              <a:path w="2828919" h="2828919" extrusionOk="0">
                <a:moveTo>
                  <a:pt x="0" y="0"/>
                </a:moveTo>
                <a:lnTo>
                  <a:pt x="2828919" y="0"/>
                </a:lnTo>
                <a:lnTo>
                  <a:pt x="2828919" y="2828919"/>
                </a:lnTo>
                <a:lnTo>
                  <a:pt x="0" y="28289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6"/>
          <p:cNvSpPr txBox="1"/>
          <p:nvPr/>
        </p:nvSpPr>
        <p:spPr>
          <a:xfrm>
            <a:off x="1606470" y="1644040"/>
            <a:ext cx="8567081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E51F60"/>
                </a:solidFill>
                <a:latin typeface="Arial"/>
                <a:ea typeface="Arial"/>
                <a:cs typeface="Arial"/>
                <a:sym typeface="Arial"/>
              </a:rPr>
              <a:t>Sesja FAQ </a:t>
            </a:r>
            <a:endParaRPr/>
          </a:p>
        </p:txBody>
      </p:sp>
      <p:sp>
        <p:nvSpPr>
          <p:cNvPr id="310" name="Google Shape;310;p16"/>
          <p:cNvSpPr txBox="1"/>
          <p:nvPr/>
        </p:nvSpPr>
        <p:spPr>
          <a:xfrm>
            <a:off x="1606470" y="3148978"/>
            <a:ext cx="8567081" cy="233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Zadaj moderatorowi wszelkie pytania dotyczące dzisiejszego szkolenia i działań edukacyjnych.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Prosimy o wypełnienie </a:t>
            </a:r>
            <a:r>
              <a:rPr lang="en-US" sz="2000" u="sng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formularza oceny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Dodaj link do kwestionariusza oceny/kodu QR*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7"/>
          <p:cNvSpPr txBox="1"/>
          <p:nvPr/>
        </p:nvSpPr>
        <p:spPr>
          <a:xfrm>
            <a:off x="7034565" y="2994538"/>
            <a:ext cx="10505532" cy="5204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Zasoby:</a:t>
            </a:r>
            <a:endParaRPr/>
          </a:p>
          <a:p>
            <a:pPr marL="0" marR="0" lvl="0" indent="0" algn="l" rtl="0">
              <a:lnSpc>
                <a:spcPct val="10804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Camtasia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Powtoons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Animoto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Nearpod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Adobe Captivate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Samouczki i dalsze informacje:</a:t>
            </a:r>
            <a:endParaRPr/>
          </a:p>
          <a:p>
            <a:pPr marL="0" marR="0" lvl="0" indent="0" algn="l" rtl="0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Wideo 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 5 wskazówkami na temat tworzenia skutecznych filmów micro-learningowych.</a:t>
            </a:r>
            <a:endParaRPr/>
          </a:p>
          <a:p>
            <a:pPr marL="431801" marR="0" lvl="1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439C"/>
              </a:buClr>
              <a:buSzPts val="2000"/>
              <a:buFont typeface="Arial"/>
              <a:buChar char="•"/>
            </a:pPr>
            <a:r>
              <a:rPr lang="en-US" sz="2000" b="0" i="0" u="sng" strike="noStrike" cap="none">
                <a:solidFill>
                  <a:srgbClr val="01439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Seria krótkich filmów wideo 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temat etapów tworzenia wideo mikro-learningowego. Zawiera wideo na temat pisania scenariusza i tworzenia storyboardu.</a:t>
            </a:r>
            <a:endParaRPr/>
          </a:p>
        </p:txBody>
      </p:sp>
      <p:sp>
        <p:nvSpPr>
          <p:cNvPr id="319" name="Google Shape;319;p17"/>
          <p:cNvSpPr txBox="1"/>
          <p:nvPr/>
        </p:nvSpPr>
        <p:spPr>
          <a:xfrm>
            <a:off x="1606470" y="1634515"/>
            <a:ext cx="14333740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Przydatne odniesienia i zasoby</a:t>
            </a:r>
            <a:endParaRPr/>
          </a:p>
        </p:txBody>
      </p:sp>
      <p:sp>
        <p:nvSpPr>
          <p:cNvPr id="320" name="Google Shape;320;p17"/>
          <p:cNvSpPr/>
          <p:nvPr/>
        </p:nvSpPr>
        <p:spPr>
          <a:xfrm>
            <a:off x="1606470" y="3076548"/>
            <a:ext cx="5003508" cy="6638552"/>
          </a:xfrm>
          <a:custGeom>
            <a:avLst/>
            <a:gdLst/>
            <a:ahLst/>
            <a:cxnLst/>
            <a:rect l="l" t="t" r="r" b="b"/>
            <a:pathLst>
              <a:path w="5339309" h="7084086" extrusionOk="0">
                <a:moveTo>
                  <a:pt x="0" y="6725158"/>
                </a:moveTo>
                <a:lnTo>
                  <a:pt x="0" y="358927"/>
                </a:lnTo>
                <a:cubicBezTo>
                  <a:pt x="0" y="160573"/>
                  <a:pt x="181537" y="0"/>
                  <a:pt x="405787" y="0"/>
                </a:cubicBezTo>
                <a:lnTo>
                  <a:pt x="4933521" y="0"/>
                </a:lnTo>
                <a:cubicBezTo>
                  <a:pt x="5157772" y="0"/>
                  <a:pt x="5339309" y="161517"/>
                  <a:pt x="5339309" y="358927"/>
                </a:cubicBezTo>
                <a:lnTo>
                  <a:pt x="5339309" y="6725158"/>
                </a:lnTo>
                <a:cubicBezTo>
                  <a:pt x="5339309" y="6923513"/>
                  <a:pt x="5157772" y="7084086"/>
                  <a:pt x="4933521" y="7084086"/>
                </a:cubicBezTo>
                <a:lnTo>
                  <a:pt x="405787" y="7084086"/>
                </a:lnTo>
                <a:cubicBezTo>
                  <a:pt x="182604" y="7084086"/>
                  <a:pt x="0" y="6923513"/>
                  <a:pt x="0" y="6725158"/>
                </a:cubicBezTo>
                <a:close/>
              </a:path>
            </a:pathLst>
          </a:custGeom>
          <a:blipFill rotWithShape="1">
            <a:blip r:embed="rId8">
              <a:alphaModFix amt="70000"/>
            </a:blip>
            <a:stretch>
              <a:fillRect l="-49569" r="-495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1637986" y="3137413"/>
            <a:ext cx="4971992" cy="6596737"/>
          </a:xfrm>
          <a:custGeom>
            <a:avLst/>
            <a:gdLst/>
            <a:ahLst/>
            <a:cxnLst/>
            <a:rect l="l" t="t" r="r" b="b"/>
            <a:pathLst>
              <a:path w="5339309" h="7084086" extrusionOk="0">
                <a:moveTo>
                  <a:pt x="0" y="6725158"/>
                </a:moveTo>
                <a:lnTo>
                  <a:pt x="0" y="358927"/>
                </a:lnTo>
                <a:cubicBezTo>
                  <a:pt x="0" y="160573"/>
                  <a:pt x="181537" y="0"/>
                  <a:pt x="405787" y="0"/>
                </a:cubicBezTo>
                <a:lnTo>
                  <a:pt x="4933521" y="0"/>
                </a:lnTo>
                <a:cubicBezTo>
                  <a:pt x="5157772" y="0"/>
                  <a:pt x="5339309" y="161517"/>
                  <a:pt x="5339309" y="358927"/>
                </a:cubicBezTo>
                <a:lnTo>
                  <a:pt x="5339309" y="6725158"/>
                </a:lnTo>
                <a:cubicBezTo>
                  <a:pt x="5339309" y="6923513"/>
                  <a:pt x="5157772" y="7084086"/>
                  <a:pt x="4933521" y="7084086"/>
                </a:cubicBezTo>
                <a:lnTo>
                  <a:pt x="405787" y="7084086"/>
                </a:lnTo>
                <a:cubicBezTo>
                  <a:pt x="182604" y="7084086"/>
                  <a:pt x="0" y="6923513"/>
                  <a:pt x="0" y="6725158"/>
                </a:cubicBezTo>
                <a:close/>
              </a:path>
            </a:pathLst>
          </a:custGeom>
          <a:blipFill rotWithShape="1">
            <a:blip r:embed="rId6">
              <a:alphaModFix amt="70000"/>
            </a:blip>
            <a:stretch>
              <a:fillRect l="-49569" r="-495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8"/>
          <p:cNvSpPr txBox="1"/>
          <p:nvPr/>
        </p:nvSpPr>
        <p:spPr>
          <a:xfrm>
            <a:off x="7010400" y="2828419"/>
            <a:ext cx="10993392" cy="6336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Referencje:</a:t>
            </a:r>
            <a:endParaRPr/>
          </a:p>
          <a:p>
            <a:pPr marL="0" marR="0" lvl="0" indent="0" algn="l" rtl="0">
              <a:lnSpc>
                <a:spcPct val="10804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1" indent="-1943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Burns, M. (2019, 2 marca). 7 wskazówek dotyczących tworzenia angażujących filmów mikrolearningowych do kursu online. Retrieved from https://elearningindustry.com/engaging-microlearning-videos-online-course-7-tips-creating.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1" indent="-1943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Henriksen, E. (2023, 30 października). Jak napisać scenariusz wideo. Retrieved from </a:t>
            </a:r>
            <a:r>
              <a:rPr lang="en-US" sz="1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https://www.synthesia.io/post/how-to-write-a-video-script#step-4-write-a-short-brief.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1" indent="-1943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Instructional Design Australia (2024). Jak zaprojektować skuteczne doświadczenia mikrolearningowe dla dorosłych uczniów. Retrieved from </a:t>
            </a:r>
            <a:r>
              <a:rPr lang="en-US" sz="1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https://instructionaldesign.com.au/how-to-design-effective-microlearning-experiences-for-adult-learners/.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1" indent="-1943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Kelly, T. (2024). Wyzwania związane z uczeniem się dorosłych. Wykorzystanie mikrokształcenia do skutecznej edukacji. Retrieved from </a:t>
            </a:r>
            <a:r>
              <a:rPr lang="en-US" sz="1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https://kta.com/kta-university/using-microlearning-educate/.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1" indent="-1943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Nehra, M. (2021, 14 października). Nauka stojąca za skutecznością mikrolearningu. Retrieved from </a:t>
            </a:r>
            <a:r>
              <a:rPr lang="en-US" sz="1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https://elearningindustry.com/science-behind-the-effectiveness-of-microlearning.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8620" marR="0" lvl="1" indent="-1943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Symonds, V. (2024, 23 stycznia). 3 Więcej darmowych zabawnych lodołamaczy na spotkania, konferencje i warsztaty. Retrieved from https://symondsresearch.com/fun-ice-breakers/.</a:t>
            </a:r>
            <a:endParaRPr/>
          </a:p>
        </p:txBody>
      </p:sp>
      <p:sp>
        <p:nvSpPr>
          <p:cNvPr id="330" name="Google Shape;330;p18"/>
          <p:cNvSpPr txBox="1"/>
          <p:nvPr/>
        </p:nvSpPr>
        <p:spPr>
          <a:xfrm>
            <a:off x="1606470" y="1634515"/>
            <a:ext cx="14333740" cy="100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>
                <a:solidFill>
                  <a:srgbClr val="282829"/>
                </a:solidFill>
                <a:latin typeface="Arial"/>
                <a:ea typeface="Arial"/>
                <a:cs typeface="Arial"/>
                <a:sym typeface="Arial"/>
              </a:rPr>
              <a:t>Przydatne odniesienia i zasoby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5110" b="-151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9"/>
          <p:cNvSpPr/>
          <p:nvPr/>
        </p:nvSpPr>
        <p:spPr>
          <a:xfrm rot="-7011319">
            <a:off x="1539163" y="8903384"/>
            <a:ext cx="1739612" cy="2686659"/>
          </a:xfrm>
          <a:custGeom>
            <a:avLst/>
            <a:gdLst/>
            <a:ahLst/>
            <a:cxnLst/>
            <a:rect l="l" t="t" r="r" b="b"/>
            <a:pathLst>
              <a:path w="1739612" h="2686659" extrusionOk="0">
                <a:moveTo>
                  <a:pt x="0" y="0"/>
                </a:moveTo>
                <a:lnTo>
                  <a:pt x="1739611" y="0"/>
                </a:lnTo>
                <a:lnTo>
                  <a:pt x="1739611" y="2686658"/>
                </a:lnTo>
                <a:lnTo>
                  <a:pt x="0" y="2686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9"/>
          <p:cNvSpPr/>
          <p:nvPr/>
        </p:nvSpPr>
        <p:spPr>
          <a:xfrm>
            <a:off x="4513081" y="8796379"/>
            <a:ext cx="5854754" cy="2427062"/>
          </a:xfrm>
          <a:custGeom>
            <a:avLst/>
            <a:gdLst/>
            <a:ahLst/>
            <a:cxnLst/>
            <a:rect l="l" t="t" r="r" b="b"/>
            <a:pathLst>
              <a:path w="5854754" h="2427062" extrusionOk="0">
                <a:moveTo>
                  <a:pt x="0" y="0"/>
                </a:moveTo>
                <a:lnTo>
                  <a:pt x="5854755" y="0"/>
                </a:lnTo>
                <a:lnTo>
                  <a:pt x="5854755" y="2427062"/>
                </a:lnTo>
                <a:lnTo>
                  <a:pt x="0" y="24270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15795726" y="8589283"/>
            <a:ext cx="3238628" cy="3040262"/>
          </a:xfrm>
          <a:custGeom>
            <a:avLst/>
            <a:gdLst/>
            <a:ahLst/>
            <a:cxnLst/>
            <a:rect l="l" t="t" r="r" b="b"/>
            <a:pathLst>
              <a:path w="3238628" h="3040262" extrusionOk="0">
                <a:moveTo>
                  <a:pt x="0" y="0"/>
                </a:moveTo>
                <a:lnTo>
                  <a:pt x="3238628" y="0"/>
                </a:lnTo>
                <a:lnTo>
                  <a:pt x="3238628" y="3040262"/>
                </a:lnTo>
                <a:lnTo>
                  <a:pt x="0" y="3040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9"/>
          <p:cNvSpPr/>
          <p:nvPr/>
        </p:nvSpPr>
        <p:spPr>
          <a:xfrm rot="-5400000">
            <a:off x="-2405466" y="8833478"/>
            <a:ext cx="5451057" cy="1417275"/>
          </a:xfrm>
          <a:custGeom>
            <a:avLst/>
            <a:gdLst/>
            <a:ahLst/>
            <a:cxnLst/>
            <a:rect l="l" t="t" r="r" b="b"/>
            <a:pathLst>
              <a:path w="5451057" h="1417275" extrusionOk="0">
                <a:moveTo>
                  <a:pt x="0" y="0"/>
                </a:moveTo>
                <a:lnTo>
                  <a:pt x="5451057" y="0"/>
                </a:lnTo>
                <a:lnTo>
                  <a:pt x="5451057" y="1417275"/>
                </a:lnTo>
                <a:lnTo>
                  <a:pt x="0" y="141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14457555" y="-426675"/>
            <a:ext cx="3546237" cy="2506007"/>
          </a:xfrm>
          <a:custGeom>
            <a:avLst/>
            <a:gdLst/>
            <a:ahLst/>
            <a:cxnLst/>
            <a:rect l="l" t="t" r="r" b="b"/>
            <a:pathLst>
              <a:path w="3546237" h="2506007" extrusionOk="0">
                <a:moveTo>
                  <a:pt x="0" y="0"/>
                </a:moveTo>
                <a:lnTo>
                  <a:pt x="3546237" y="0"/>
                </a:lnTo>
                <a:lnTo>
                  <a:pt x="3546237" y="2506008"/>
                </a:lnTo>
                <a:lnTo>
                  <a:pt x="0" y="2506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861949" y="535796"/>
            <a:ext cx="2766085" cy="581065"/>
          </a:xfrm>
          <a:custGeom>
            <a:avLst/>
            <a:gdLst/>
            <a:ahLst/>
            <a:cxnLst/>
            <a:rect l="l" t="t" r="r" b="b"/>
            <a:pathLst>
              <a:path w="2766085" h="581065" extrusionOk="0">
                <a:moveTo>
                  <a:pt x="0" y="0"/>
                </a:moveTo>
                <a:lnTo>
                  <a:pt x="2766085" y="0"/>
                </a:lnTo>
                <a:lnTo>
                  <a:pt x="2766085" y="581066"/>
                </a:lnTo>
                <a:lnTo>
                  <a:pt x="0" y="581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9"/>
          <p:cNvSpPr txBox="1"/>
          <p:nvPr/>
        </p:nvSpPr>
        <p:spPr>
          <a:xfrm>
            <a:off x="1209511" y="2744152"/>
            <a:ext cx="8120009" cy="4941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FB5981"/>
                </a:solidFill>
                <a:latin typeface="Arial"/>
                <a:ea typeface="Arial"/>
                <a:cs typeface="Arial"/>
                <a:sym typeface="Arial"/>
              </a:rPr>
              <a:t>BARDZO DZIĘKUJĘ!</a:t>
            </a:r>
            <a:endParaRPr/>
          </a:p>
        </p:txBody>
      </p:sp>
      <p:sp>
        <p:nvSpPr>
          <p:cNvPr id="343" name="Google Shape;343;p19"/>
          <p:cNvSpPr/>
          <p:nvPr/>
        </p:nvSpPr>
        <p:spPr>
          <a:xfrm>
            <a:off x="8181757" y="-2527103"/>
            <a:ext cx="3717926" cy="4013955"/>
          </a:xfrm>
          <a:custGeom>
            <a:avLst/>
            <a:gdLst/>
            <a:ahLst/>
            <a:cxnLst/>
            <a:rect l="l" t="t" r="r" b="b"/>
            <a:pathLst>
              <a:path w="3717926" h="4013955" extrusionOk="0">
                <a:moveTo>
                  <a:pt x="0" y="0"/>
                </a:moveTo>
                <a:lnTo>
                  <a:pt x="3717926" y="0"/>
                </a:lnTo>
                <a:lnTo>
                  <a:pt x="3717926" y="4013955"/>
                </a:lnTo>
                <a:lnTo>
                  <a:pt x="0" y="40139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3518459" y="-1690907"/>
            <a:ext cx="3069800" cy="2517236"/>
          </a:xfrm>
          <a:custGeom>
            <a:avLst/>
            <a:gdLst/>
            <a:ahLst/>
            <a:cxnLst/>
            <a:rect l="l" t="t" r="r" b="b"/>
            <a:pathLst>
              <a:path w="3069800" h="2517236" extrusionOk="0">
                <a:moveTo>
                  <a:pt x="0" y="0"/>
                </a:moveTo>
                <a:lnTo>
                  <a:pt x="3069799" y="0"/>
                </a:lnTo>
                <a:lnTo>
                  <a:pt x="3069799" y="2517236"/>
                </a:lnTo>
                <a:lnTo>
                  <a:pt x="0" y="25172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9"/>
          <p:cNvSpPr/>
          <p:nvPr/>
        </p:nvSpPr>
        <p:spPr>
          <a:xfrm rot="5400000">
            <a:off x="15398149" y="2089354"/>
            <a:ext cx="5451057" cy="1417275"/>
          </a:xfrm>
          <a:custGeom>
            <a:avLst/>
            <a:gdLst/>
            <a:ahLst/>
            <a:cxnLst/>
            <a:rect l="l" t="t" r="r" b="b"/>
            <a:pathLst>
              <a:path w="5451057" h="1417275" extrusionOk="0">
                <a:moveTo>
                  <a:pt x="0" y="0"/>
                </a:moveTo>
                <a:lnTo>
                  <a:pt x="5451057" y="0"/>
                </a:lnTo>
                <a:lnTo>
                  <a:pt x="5451057" y="1417275"/>
                </a:lnTo>
                <a:lnTo>
                  <a:pt x="0" y="141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9"/>
          <p:cNvSpPr/>
          <p:nvPr/>
        </p:nvSpPr>
        <p:spPr>
          <a:xfrm rot="-1227321">
            <a:off x="-1075739" y="1424203"/>
            <a:ext cx="1893330" cy="2747577"/>
          </a:xfrm>
          <a:custGeom>
            <a:avLst/>
            <a:gdLst/>
            <a:ahLst/>
            <a:cxnLst/>
            <a:rect l="l" t="t" r="r" b="b"/>
            <a:pathLst>
              <a:path w="1893330" h="2747577" extrusionOk="0">
                <a:moveTo>
                  <a:pt x="0" y="0"/>
                </a:moveTo>
                <a:lnTo>
                  <a:pt x="1893331" y="0"/>
                </a:lnTo>
                <a:lnTo>
                  <a:pt x="1893331" y="2747577"/>
                </a:lnTo>
                <a:lnTo>
                  <a:pt x="0" y="2747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9"/>
          <p:cNvSpPr/>
          <p:nvPr/>
        </p:nvSpPr>
        <p:spPr>
          <a:xfrm flipH="1">
            <a:off x="10548811" y="1640635"/>
            <a:ext cx="5246915" cy="7223246"/>
          </a:xfrm>
          <a:custGeom>
            <a:avLst/>
            <a:gdLst/>
            <a:ahLst/>
            <a:cxnLst/>
            <a:rect l="l" t="t" r="r" b="b"/>
            <a:pathLst>
              <a:path w="6350000" h="8741825" extrusionOk="0">
                <a:moveTo>
                  <a:pt x="6350000" y="8298906"/>
                </a:moveTo>
                <a:lnTo>
                  <a:pt x="6350000" y="442919"/>
                </a:lnTo>
                <a:cubicBezTo>
                  <a:pt x="6350000" y="198148"/>
                  <a:pt x="6134100" y="0"/>
                  <a:pt x="5867400" y="0"/>
                </a:cubicBezTo>
                <a:lnTo>
                  <a:pt x="482600" y="0"/>
                </a:lnTo>
                <a:cubicBezTo>
                  <a:pt x="215900" y="0"/>
                  <a:pt x="0" y="199314"/>
                  <a:pt x="0" y="442919"/>
                </a:cubicBezTo>
                <a:lnTo>
                  <a:pt x="0" y="8298906"/>
                </a:lnTo>
                <a:cubicBezTo>
                  <a:pt x="0" y="8543677"/>
                  <a:pt x="215900" y="8741825"/>
                  <a:pt x="482600" y="8741825"/>
                </a:cubicBezTo>
                <a:lnTo>
                  <a:pt x="5867400" y="8741825"/>
                </a:lnTo>
                <a:cubicBezTo>
                  <a:pt x="6132830" y="8741825"/>
                  <a:pt x="6350000" y="8543677"/>
                  <a:pt x="6350000" y="8298906"/>
                </a:cubicBezTo>
                <a:close/>
              </a:path>
            </a:pathLst>
          </a:custGeom>
          <a:blipFill rotWithShape="1">
            <a:blip r:embed="rId13">
              <a:alphaModFix amt="70000"/>
            </a:blip>
            <a:stretch>
              <a:fillRect l="-81703" r="-2491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1490</Words>
  <Application>Microsoft Office PowerPoint</Application>
  <PresentationFormat>Niestandardowy</PresentationFormat>
  <Paragraphs>201</Paragraphs>
  <Slides>19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Montserrat</vt:lpstr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keywords>, docId:05D1D7A917E1F77B720A55FC7C5A9E4E</cp:keywords>
  <cp:lastModifiedBy>Michał Cegliński</cp:lastModifiedBy>
  <cp:revision>1</cp:revision>
  <dcterms:created xsi:type="dcterms:W3CDTF">2006-08-16T00:00:00Z</dcterms:created>
  <dcterms:modified xsi:type="dcterms:W3CDTF">2024-09-23T16:03:03Z</dcterms:modified>
</cp:coreProperties>
</file>