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10287000" cx="18288000"/>
  <p:notesSz cx="6858000" cy="9144000"/>
  <p:embeddedFontLst>
    <p:embeddedFont>
      <p:font typeface="Montserrat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bold.fntdata"/><Relationship Id="rId25" Type="http://schemas.openxmlformats.org/officeDocument/2006/relationships/font" Target="fonts/Montserrat-regular.fntdata"/><Relationship Id="rId28" Type="http://schemas.openxmlformats.org/officeDocument/2006/relationships/font" Target="fonts/Montserrat-boldItalic.fntdata"/><Relationship Id="rId27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1" name="Google Shape;241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7" name="Google Shape;277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0" name="Google Shape;290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2" name="Google Shape;302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3" name="Google Shape;313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3" name="Google Shape;323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3" name="Google Shape;333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4.png"/><Relationship Id="rId13" Type="http://schemas.openxmlformats.org/officeDocument/2006/relationships/image" Target="../media/image17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5.png"/><Relationship Id="rId9" Type="http://schemas.openxmlformats.org/officeDocument/2006/relationships/image" Target="../media/image11.png"/><Relationship Id="rId5" Type="http://schemas.openxmlformats.org/officeDocument/2006/relationships/image" Target="../media/image10.png"/><Relationship Id="rId6" Type="http://schemas.openxmlformats.org/officeDocument/2006/relationships/image" Target="../media/image6.png"/><Relationship Id="rId7" Type="http://schemas.openxmlformats.org/officeDocument/2006/relationships/image" Target="../media/image3.pn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slide" Target="/ppt/slides/slide16.xml"/><Relationship Id="rId5" Type="http://schemas.openxmlformats.org/officeDocument/2006/relationships/slide" Target="/ppt/slides/slide7.xml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20.jpg"/><Relationship Id="rId5" Type="http://schemas.openxmlformats.org/officeDocument/2006/relationships/image" Target="../media/image9.png"/><Relationship Id="rId6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9.png"/><Relationship Id="rId5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16.png"/><Relationship Id="rId5" Type="http://schemas.openxmlformats.org/officeDocument/2006/relationships/image" Target="../media/image9.png"/><Relationship Id="rId6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29.jpg"/><Relationship Id="rId5" Type="http://schemas.openxmlformats.org/officeDocument/2006/relationships/image" Target="../media/image9.png"/><Relationship Id="rId6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18.png"/><Relationship Id="rId5" Type="http://schemas.openxmlformats.org/officeDocument/2006/relationships/image" Target="../media/image9.png"/><Relationship Id="rId6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hyperlink" Target="https://youtu.be/KlbsuPAibfY?feature=shared" TargetMode="External"/><Relationship Id="rId5" Type="http://schemas.openxmlformats.org/officeDocument/2006/relationships/image" Target="../media/image35.png"/><Relationship Id="rId6" Type="http://schemas.openxmlformats.org/officeDocument/2006/relationships/hyperlink" Target="https://www.youtube.com/watch?v=mdWIYnJbdkw&amp;list=PLQfN67I4Q_MNy3Rk5n5mpGpBjqzRM6otl&amp;index=9" TargetMode="External"/><Relationship Id="rId7" Type="http://schemas.openxmlformats.org/officeDocument/2006/relationships/image" Target="../media/image9.png"/><Relationship Id="rId8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3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Relationship Id="rId4" Type="http://schemas.openxmlformats.org/officeDocument/2006/relationships/image" Target="../media/image22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hyperlink" Target="https://careercompassmooc.eu/" TargetMode="External"/><Relationship Id="rId8" Type="http://schemas.openxmlformats.org/officeDocument/2006/relationships/hyperlink" Target="https://www.edapp.com/microlearning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31.png"/><Relationship Id="rId5" Type="http://schemas.openxmlformats.org/officeDocument/2006/relationships/hyperlink" Target="https://careercompassmooc.eu/" TargetMode="External"/><Relationship Id="rId6" Type="http://schemas.openxmlformats.org/officeDocument/2006/relationships/hyperlink" Target="https://www.canva.com/design/DAF-uhOwPPQ/PZhoOSzxBzvlBr8evBZgww/edit?utm_content=DAF-uhOwPPQ&amp;utm_campaign=designshare&amp;utm_medium=link2&amp;utm_source=sharebutton" TargetMode="External"/><Relationship Id="rId7" Type="http://schemas.openxmlformats.org/officeDocument/2006/relationships/image" Target="../media/image9.png"/><Relationship Id="rId8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25.png"/><Relationship Id="rId7" Type="http://schemas.openxmlformats.org/officeDocument/2006/relationships/hyperlink" Target="https://www.canva.com/design/DAF-vozxo5Q/BBhmaRC7igWl45KxjdnUuA/edit?utm_content=DAF-vozxo5Q&amp;utm_campaign=designshare&amp;utm_medium=link2&amp;utm_source=sharebutton" TargetMode="External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ted.com/talks/anand_varma_the_first_21_days_of_a_bee_s_life?hasProgress=true&amp;autoplay=true&amp;referrer=playlist-talks_to_watch_when_you_need_f" TargetMode="External"/><Relationship Id="rId10" Type="http://schemas.openxmlformats.org/officeDocument/2006/relationships/hyperlink" Target="https://www.youtube.com/watch?v=3wpT-4bSmo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Relationship Id="rId4" Type="http://schemas.openxmlformats.org/officeDocument/2006/relationships/image" Target="../media/image15.png"/><Relationship Id="rId9" Type="http://schemas.openxmlformats.org/officeDocument/2006/relationships/hyperlink" Target="https://www.youtube.com/watch?v=LSfC4t4u5tI" TargetMode="External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hyperlink" Target="https://www.youtube.com/watch?v=CnHgqfBSgco" TargetMode="External"/><Relationship Id="rId8" Type="http://schemas.openxmlformats.org/officeDocument/2006/relationships/hyperlink" Target="https://www.youtube.com/watch?v=2vcvgdRM1m0" TargetMode="External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synthesia.io/post/how-to-write-a-video-script#step-4-write-a-short-brief" TargetMode="External"/><Relationship Id="rId10" Type="http://schemas.openxmlformats.org/officeDocument/2006/relationships/hyperlink" Target="https://elearningindustry.com/engaging-microlearning-videos-online-course-7-tips-creating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Relationship Id="rId4" Type="http://schemas.openxmlformats.org/officeDocument/2006/relationships/image" Target="../media/image9.png"/><Relationship Id="rId9" Type="http://schemas.openxmlformats.org/officeDocument/2006/relationships/hyperlink" Target="https://www.powtoon.com/tutorials/" TargetMode="External"/><Relationship Id="rId5" Type="http://schemas.openxmlformats.org/officeDocument/2006/relationships/image" Target="../media/image8.png"/><Relationship Id="rId6" Type="http://schemas.openxmlformats.org/officeDocument/2006/relationships/image" Target="../media/image36.png"/><Relationship Id="rId7" Type="http://schemas.openxmlformats.org/officeDocument/2006/relationships/hyperlink" Target="https://www.techsmith.com/learn/tutorials/camtasia/record-edit-share/" TargetMode="External"/><Relationship Id="rId8" Type="http://schemas.openxmlformats.org/officeDocument/2006/relationships/hyperlink" Target="https://animoto.com/resources/tutorials/how-to-create-a-video-in-animoto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3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28.png"/><Relationship Id="rId7" Type="http://schemas.openxmlformats.org/officeDocument/2006/relationships/image" Target="../media/image38.png"/><Relationship Id="rId8" Type="http://schemas.openxmlformats.org/officeDocument/2006/relationships/hyperlink" Target="about:blank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hyperlink" Target="https://www.youtube.com/watch?v=CUB0YZUvNtY" TargetMode="External"/><Relationship Id="rId7" Type="http://schemas.openxmlformats.org/officeDocument/2006/relationships/image" Target="../media/image30.jpg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hyperlink" Target="https://elearningindustry.com/science-behind-the-effectiveness-of-microlearning" TargetMode="External"/><Relationship Id="rId10" Type="http://schemas.openxmlformats.org/officeDocument/2006/relationships/hyperlink" Target="https://kta.com/kta-university/using-microlearning-educate/" TargetMode="External"/><Relationship Id="rId12" Type="http://schemas.openxmlformats.org/officeDocument/2006/relationships/hyperlink" Target="https://symondsresearch.com/fun-ice-breakers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Relationship Id="rId4" Type="http://schemas.openxmlformats.org/officeDocument/2006/relationships/image" Target="../media/image9.png"/><Relationship Id="rId9" Type="http://schemas.openxmlformats.org/officeDocument/2006/relationships/hyperlink" Target="https://instructionaldesign.com.au/how-to-design-effective-microlearning-experiences-for-adult-learners/" TargetMode="External"/><Relationship Id="rId5" Type="http://schemas.openxmlformats.org/officeDocument/2006/relationships/image" Target="../media/image8.png"/><Relationship Id="rId6" Type="http://schemas.openxmlformats.org/officeDocument/2006/relationships/image" Target="../media/image32.jpg"/><Relationship Id="rId7" Type="http://schemas.openxmlformats.org/officeDocument/2006/relationships/hyperlink" Target="https://elearningindustry.com/engaging-microlearning-videos-online-course-7-tips-creating" TargetMode="External"/><Relationship Id="rId8" Type="http://schemas.openxmlformats.org/officeDocument/2006/relationships/hyperlink" Target="https://www.synthesia.io/post/how-to-write-a-video-script#step-4-write-a-short-brief" TargetMode="External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3.png"/><Relationship Id="rId13" Type="http://schemas.openxmlformats.org/officeDocument/2006/relationships/image" Target="../media/image39.jp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Relationship Id="rId4" Type="http://schemas.openxmlformats.org/officeDocument/2006/relationships/image" Target="../media/image10.png"/><Relationship Id="rId9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13.png"/><Relationship Id="rId8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-864630" y="-565785"/>
            <a:ext cx="1893330" cy="2747577"/>
          </a:xfrm>
          <a:custGeom>
            <a:rect b="b" l="l" r="r" t="t"/>
            <a:pathLst>
              <a:path extrusionOk="0" h="2747577" w="1893330">
                <a:moveTo>
                  <a:pt x="0" y="0"/>
                </a:moveTo>
                <a:lnTo>
                  <a:pt x="1893330" y="0"/>
                </a:lnTo>
                <a:lnTo>
                  <a:pt x="1893330" y="2747577"/>
                </a:lnTo>
                <a:lnTo>
                  <a:pt x="0" y="27475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 rot="-7011319">
            <a:off x="1544382" y="9124715"/>
            <a:ext cx="1598376" cy="2468535"/>
          </a:xfrm>
          <a:custGeom>
            <a:rect b="b" l="l" r="r" t="t"/>
            <a:pathLst>
              <a:path extrusionOk="0" h="2468535" w="1598376">
                <a:moveTo>
                  <a:pt x="0" y="0"/>
                </a:moveTo>
                <a:lnTo>
                  <a:pt x="1598376" y="0"/>
                </a:lnTo>
                <a:lnTo>
                  <a:pt x="1598376" y="2468535"/>
                </a:lnTo>
                <a:lnTo>
                  <a:pt x="0" y="2468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4830347" y="9145569"/>
            <a:ext cx="5150272" cy="2135022"/>
          </a:xfrm>
          <a:custGeom>
            <a:rect b="b" l="l" r="r" t="t"/>
            <a:pathLst>
              <a:path extrusionOk="0" h="2135022" w="5150272">
                <a:moveTo>
                  <a:pt x="0" y="0"/>
                </a:moveTo>
                <a:lnTo>
                  <a:pt x="5150271" y="0"/>
                </a:lnTo>
                <a:lnTo>
                  <a:pt x="5150271" y="2135022"/>
                </a:lnTo>
                <a:lnTo>
                  <a:pt x="0" y="21350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7423853" y="-2623185"/>
            <a:ext cx="3811334" cy="4114800"/>
          </a:xfrm>
          <a:custGeom>
            <a:rect b="b" l="l" r="r" t="t"/>
            <a:pathLst>
              <a:path extrusionOk="0" h="4114800" w="3811334">
                <a:moveTo>
                  <a:pt x="0" y="0"/>
                </a:moveTo>
                <a:lnTo>
                  <a:pt x="3811333" y="0"/>
                </a:lnTo>
                <a:lnTo>
                  <a:pt x="381133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 rot="5400000">
            <a:off x="15331410" y="1034094"/>
            <a:ext cx="5451057" cy="1417275"/>
          </a:xfrm>
          <a:custGeom>
            <a:rect b="b" l="l" r="r" t="t"/>
            <a:pathLst>
              <a:path extrusionOk="0" h="1417275" w="5451057">
                <a:moveTo>
                  <a:pt x="0" y="0"/>
                </a:moveTo>
                <a:lnTo>
                  <a:pt x="5451056" y="0"/>
                </a:lnTo>
                <a:lnTo>
                  <a:pt x="5451056" y="1417275"/>
                </a:lnTo>
                <a:lnTo>
                  <a:pt x="0" y="141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3518459" y="-1690907"/>
            <a:ext cx="3316594" cy="2719607"/>
          </a:xfrm>
          <a:custGeom>
            <a:rect b="b" l="l" r="r" t="t"/>
            <a:pathLst>
              <a:path extrusionOk="0" h="2719607" w="3316594">
                <a:moveTo>
                  <a:pt x="0" y="0"/>
                </a:moveTo>
                <a:lnTo>
                  <a:pt x="3316593" y="0"/>
                </a:lnTo>
                <a:lnTo>
                  <a:pt x="3316593" y="2719607"/>
                </a:lnTo>
                <a:lnTo>
                  <a:pt x="0" y="27196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15795726" y="8589283"/>
            <a:ext cx="3238628" cy="3040262"/>
          </a:xfrm>
          <a:custGeom>
            <a:rect b="b" l="l" r="r" t="t"/>
            <a:pathLst>
              <a:path extrusionOk="0" h="3040262" w="3238628">
                <a:moveTo>
                  <a:pt x="0" y="0"/>
                </a:moveTo>
                <a:lnTo>
                  <a:pt x="3238628" y="0"/>
                </a:lnTo>
                <a:lnTo>
                  <a:pt x="3238628" y="3040262"/>
                </a:lnTo>
                <a:lnTo>
                  <a:pt x="0" y="3040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/>
          <p:nvPr/>
        </p:nvSpPr>
        <p:spPr>
          <a:xfrm rot="-5400000">
            <a:off x="-2207615" y="9575666"/>
            <a:ext cx="4903189" cy="1274829"/>
          </a:xfrm>
          <a:custGeom>
            <a:rect b="b" l="l" r="r" t="t"/>
            <a:pathLst>
              <a:path extrusionOk="0" h="1274829" w="4903189">
                <a:moveTo>
                  <a:pt x="0" y="0"/>
                </a:moveTo>
                <a:lnTo>
                  <a:pt x="4903188" y="0"/>
                </a:lnTo>
                <a:lnTo>
                  <a:pt x="4903188" y="1274829"/>
                </a:lnTo>
                <a:lnTo>
                  <a:pt x="0" y="12748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3" name="Google Shape;93;p13"/>
          <p:cNvGrpSpPr/>
          <p:nvPr/>
        </p:nvGrpSpPr>
        <p:grpSpPr>
          <a:xfrm>
            <a:off x="817592" y="1377315"/>
            <a:ext cx="10127121" cy="4183769"/>
            <a:chOff x="0" y="0"/>
            <a:chExt cx="13502827" cy="5578359"/>
          </a:xfrm>
        </p:grpSpPr>
        <p:sp>
          <p:nvSpPr>
            <p:cNvPr id="94" name="Google Shape;94;p13"/>
            <p:cNvSpPr/>
            <p:nvPr/>
          </p:nvSpPr>
          <p:spPr>
            <a:xfrm>
              <a:off x="0" y="0"/>
              <a:ext cx="2507333" cy="3341343"/>
            </a:xfrm>
            <a:custGeom>
              <a:rect b="b" l="l" r="r" t="t"/>
              <a:pathLst>
                <a:path extrusionOk="0" h="3341343" w="2507333">
                  <a:moveTo>
                    <a:pt x="0" y="0"/>
                  </a:moveTo>
                  <a:lnTo>
                    <a:pt x="2507333" y="0"/>
                  </a:lnTo>
                  <a:lnTo>
                    <a:pt x="2507333" y="3341343"/>
                  </a:lnTo>
                  <a:lnTo>
                    <a:pt x="0" y="33413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-260435" l="-334933" r="-604135" t="-19068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522559" y="943917"/>
              <a:ext cx="12980268" cy="46344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500"/>
                <a:buFont typeface="Arial"/>
                <a:buNone/>
              </a:pPr>
              <a:r>
                <a:rPr b="0" i="0" lang="en-US" sz="12500" u="none" cap="none" strike="noStrike">
                  <a:solidFill>
                    <a:srgbClr val="282829"/>
                  </a:solidFill>
                  <a:latin typeface="Arial"/>
                  <a:ea typeface="Arial"/>
                  <a:cs typeface="Arial"/>
                  <a:sym typeface="Arial"/>
                </a:rPr>
                <a:t>    CAREER </a:t>
              </a:r>
              <a:r>
                <a:rPr b="0" i="0" lang="en-US" sz="12500" u="none" cap="none" strike="noStrike">
                  <a:solidFill>
                    <a:srgbClr val="E51F60"/>
                  </a:solidFill>
                  <a:latin typeface="Arial"/>
                  <a:ea typeface="Arial"/>
                  <a:cs typeface="Arial"/>
                  <a:sym typeface="Arial"/>
                </a:rPr>
                <a:t>COMPASS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13"/>
          <p:cNvSpPr/>
          <p:nvPr/>
        </p:nvSpPr>
        <p:spPr>
          <a:xfrm>
            <a:off x="1257300" y="8435040"/>
            <a:ext cx="3601622" cy="756585"/>
          </a:xfrm>
          <a:custGeom>
            <a:rect b="b" l="l" r="r" t="t"/>
            <a:pathLst>
              <a:path extrusionOk="0" h="756585" w="3601622">
                <a:moveTo>
                  <a:pt x="0" y="0"/>
                </a:moveTo>
                <a:lnTo>
                  <a:pt x="3601622" y="0"/>
                </a:lnTo>
                <a:lnTo>
                  <a:pt x="3601622" y="756585"/>
                </a:lnTo>
                <a:lnTo>
                  <a:pt x="0" y="756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10494756" y="2334192"/>
            <a:ext cx="6161835" cy="5287975"/>
          </a:xfrm>
          <a:custGeom>
            <a:rect b="b" l="l" r="r" t="t"/>
            <a:pathLst>
              <a:path extrusionOk="0" h="5287975" w="6161835">
                <a:moveTo>
                  <a:pt x="0" y="0"/>
                </a:moveTo>
                <a:lnTo>
                  <a:pt x="6161835" y="0"/>
                </a:lnTo>
                <a:lnTo>
                  <a:pt x="6161835" y="5287975"/>
                </a:lnTo>
                <a:lnTo>
                  <a:pt x="0" y="52879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 amt="84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1355485" y="5780159"/>
            <a:ext cx="8247536" cy="18884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0" i="0" lang="en-US" sz="5200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Modul 1: Úvod do teorie mikrovzdělávání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1697320" y="3886834"/>
            <a:ext cx="3388048" cy="4359852"/>
          </a:xfrm>
          <a:custGeom>
            <a:rect b="b" l="l" r="r" t="t"/>
            <a:pathLst>
              <a:path extrusionOk="0" h="4032690" w="3133810">
                <a:moveTo>
                  <a:pt x="3009350" y="4032689"/>
                </a:moveTo>
                <a:lnTo>
                  <a:pt x="124460" y="4032689"/>
                </a:lnTo>
                <a:cubicBezTo>
                  <a:pt x="55880" y="4032689"/>
                  <a:pt x="0" y="3976809"/>
                  <a:pt x="0" y="3908229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009350" y="0"/>
                </a:lnTo>
                <a:cubicBezTo>
                  <a:pt x="3077930" y="0"/>
                  <a:pt x="3133810" y="55880"/>
                  <a:pt x="3133810" y="124460"/>
                </a:cubicBezTo>
                <a:lnTo>
                  <a:pt x="3133810" y="3908229"/>
                </a:lnTo>
                <a:cubicBezTo>
                  <a:pt x="3133810" y="3976809"/>
                  <a:pt x="3077930" y="4032690"/>
                  <a:pt x="3009350" y="4032690"/>
                </a:cubicBezTo>
                <a:close/>
              </a:path>
            </a:pathLst>
          </a:custGeom>
          <a:solidFill>
            <a:srgbClr val="E51F60">
              <a:alpha val="2431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9367528" y="3886834"/>
            <a:ext cx="3388048" cy="4359852"/>
          </a:xfrm>
          <a:custGeom>
            <a:rect b="b" l="l" r="r" t="t"/>
            <a:pathLst>
              <a:path extrusionOk="0" h="4032690" w="3133810">
                <a:moveTo>
                  <a:pt x="3009350" y="4032689"/>
                </a:moveTo>
                <a:lnTo>
                  <a:pt x="124460" y="4032689"/>
                </a:lnTo>
                <a:cubicBezTo>
                  <a:pt x="55880" y="4032689"/>
                  <a:pt x="0" y="3976809"/>
                  <a:pt x="0" y="3908229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009350" y="0"/>
                </a:lnTo>
                <a:cubicBezTo>
                  <a:pt x="3077930" y="0"/>
                  <a:pt x="3133810" y="55880"/>
                  <a:pt x="3133810" y="124460"/>
                </a:cubicBezTo>
                <a:lnTo>
                  <a:pt x="3133810" y="3908229"/>
                </a:lnTo>
                <a:cubicBezTo>
                  <a:pt x="3133810" y="3976809"/>
                  <a:pt x="3077930" y="4032690"/>
                  <a:pt x="3009350" y="4032690"/>
                </a:cubicBezTo>
                <a:close/>
              </a:path>
            </a:pathLst>
          </a:custGeom>
          <a:solidFill>
            <a:srgbClr val="E51F60">
              <a:alpha val="2431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13202632" y="3886834"/>
            <a:ext cx="3388048" cy="4359852"/>
          </a:xfrm>
          <a:custGeom>
            <a:rect b="b" l="l" r="r" t="t"/>
            <a:pathLst>
              <a:path extrusionOk="0" h="4032690" w="3133810">
                <a:moveTo>
                  <a:pt x="3009350" y="4032689"/>
                </a:moveTo>
                <a:lnTo>
                  <a:pt x="124460" y="4032689"/>
                </a:lnTo>
                <a:cubicBezTo>
                  <a:pt x="55880" y="4032689"/>
                  <a:pt x="0" y="3976809"/>
                  <a:pt x="0" y="3908229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009350" y="0"/>
                </a:lnTo>
                <a:cubicBezTo>
                  <a:pt x="3077930" y="0"/>
                  <a:pt x="3133810" y="55880"/>
                  <a:pt x="3133810" y="124460"/>
                </a:cubicBezTo>
                <a:lnTo>
                  <a:pt x="3133810" y="3908229"/>
                </a:lnTo>
                <a:cubicBezTo>
                  <a:pt x="3133810" y="3976809"/>
                  <a:pt x="3077930" y="4032690"/>
                  <a:pt x="3009350" y="4032690"/>
                </a:cubicBezTo>
                <a:close/>
              </a:path>
            </a:pathLst>
          </a:custGeom>
          <a:solidFill>
            <a:srgbClr val="E51F60">
              <a:alpha val="2431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5532424" y="3886834"/>
            <a:ext cx="3388048" cy="4359852"/>
          </a:xfrm>
          <a:custGeom>
            <a:rect b="b" l="l" r="r" t="t"/>
            <a:pathLst>
              <a:path extrusionOk="0" h="4032690" w="3133810">
                <a:moveTo>
                  <a:pt x="3009350" y="4032689"/>
                </a:moveTo>
                <a:lnTo>
                  <a:pt x="124460" y="4032689"/>
                </a:lnTo>
                <a:cubicBezTo>
                  <a:pt x="55880" y="4032689"/>
                  <a:pt x="0" y="3976809"/>
                  <a:pt x="0" y="3908229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009350" y="0"/>
                </a:lnTo>
                <a:cubicBezTo>
                  <a:pt x="3077930" y="0"/>
                  <a:pt x="3133810" y="55880"/>
                  <a:pt x="3133810" y="124460"/>
                </a:cubicBezTo>
                <a:lnTo>
                  <a:pt x="3133810" y="3908229"/>
                </a:lnTo>
                <a:cubicBezTo>
                  <a:pt x="3133810" y="3976809"/>
                  <a:pt x="3077930" y="4032690"/>
                  <a:pt x="3009350" y="4032690"/>
                </a:cubicBezTo>
                <a:close/>
              </a:path>
            </a:pathLst>
          </a:custGeom>
          <a:solidFill>
            <a:srgbClr val="E51F60">
              <a:alpha val="2431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3242801" y="1286408"/>
            <a:ext cx="11802399" cy="12925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1" i="0" lang="en-US" sz="6999" u="none" cap="none" strike="noStrike">
                <a:solidFill>
                  <a:srgbClr val="282829"/>
                </a:solidFill>
                <a:latin typeface="Montserrat"/>
                <a:ea typeface="Montserrat"/>
                <a:cs typeface="Montserrat"/>
                <a:sym typeface="Montserrat"/>
              </a:rPr>
              <a:t>Obsah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2021039" y="6672447"/>
            <a:ext cx="2879841" cy="7201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Úvod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3025470" y="4024877"/>
            <a:ext cx="731749" cy="764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5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9501497" y="6081897"/>
            <a:ext cx="3206454" cy="14403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Vytvořte si vlastní zdroj!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10695678" y="4024877"/>
            <a:ext cx="731749" cy="764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5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13526351" y="6081897"/>
            <a:ext cx="2715079" cy="21605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ldjump" r:id="rId4"/>
              </a:rPr>
              <a:t>FAQ &amp; </a:t>
            </a:r>
            <a:r>
              <a:rPr b="0" i="0" lang="en-US" sz="3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zhodnocení školení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4"/>
          <p:cNvSpPr txBox="1"/>
          <p:nvPr/>
        </p:nvSpPr>
        <p:spPr>
          <a:xfrm>
            <a:off x="14530782" y="4024877"/>
            <a:ext cx="731749" cy="764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5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4"/>
          <p:cNvSpPr txBox="1"/>
          <p:nvPr/>
        </p:nvSpPr>
        <p:spPr>
          <a:xfrm>
            <a:off x="5856143" y="6081897"/>
            <a:ext cx="2844635" cy="21605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ldjump" r:id="rId5"/>
              </a:rPr>
              <a:t>Icebreaker &amp; </a:t>
            </a:r>
            <a:r>
              <a:rPr b="0" i="0" lang="en-US" sz="3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vzdělávací aktivity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4"/>
          <p:cNvSpPr txBox="1"/>
          <p:nvPr/>
        </p:nvSpPr>
        <p:spPr>
          <a:xfrm>
            <a:off x="6860574" y="4024877"/>
            <a:ext cx="731749" cy="764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5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4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4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4" name="Google Shape;124;p15"/>
          <p:cNvGrpSpPr/>
          <p:nvPr/>
        </p:nvGrpSpPr>
        <p:grpSpPr>
          <a:xfrm>
            <a:off x="1454231" y="7029232"/>
            <a:ext cx="8196221" cy="2769926"/>
            <a:chOff x="0" y="-85725"/>
            <a:chExt cx="2158676" cy="729528"/>
          </a:xfrm>
        </p:grpSpPr>
        <p:sp>
          <p:nvSpPr>
            <p:cNvPr id="125" name="Google Shape;125;p15"/>
            <p:cNvSpPr/>
            <p:nvPr/>
          </p:nvSpPr>
          <p:spPr>
            <a:xfrm>
              <a:off x="0" y="0"/>
              <a:ext cx="2158676" cy="643803"/>
            </a:xfrm>
            <a:custGeom>
              <a:rect b="b" l="l" r="r" t="t"/>
              <a:pathLst>
                <a:path extrusionOk="0" h="643803" w="2158676">
                  <a:moveTo>
                    <a:pt x="14169" y="0"/>
                  </a:moveTo>
                  <a:lnTo>
                    <a:pt x="2144507" y="0"/>
                  </a:lnTo>
                  <a:cubicBezTo>
                    <a:pt x="2148265" y="0"/>
                    <a:pt x="2151869" y="1493"/>
                    <a:pt x="2154526" y="4150"/>
                  </a:cubicBezTo>
                  <a:cubicBezTo>
                    <a:pt x="2157183" y="6807"/>
                    <a:pt x="2158676" y="10411"/>
                    <a:pt x="2158676" y="14169"/>
                  </a:cubicBezTo>
                  <a:lnTo>
                    <a:pt x="2158676" y="629634"/>
                  </a:lnTo>
                  <a:cubicBezTo>
                    <a:pt x="2158676" y="637459"/>
                    <a:pt x="2152332" y="643803"/>
                    <a:pt x="2144507" y="643803"/>
                  </a:cubicBezTo>
                  <a:lnTo>
                    <a:pt x="14169" y="643803"/>
                  </a:lnTo>
                  <a:cubicBezTo>
                    <a:pt x="6343" y="643803"/>
                    <a:pt x="0" y="637459"/>
                    <a:pt x="0" y="629634"/>
                  </a:cubicBezTo>
                  <a:lnTo>
                    <a:pt x="0" y="14169"/>
                  </a:lnTo>
                  <a:cubicBezTo>
                    <a:pt x="0" y="6343"/>
                    <a:pt x="6343" y="0"/>
                    <a:pt x="14169" y="0"/>
                  </a:cubicBezTo>
                  <a:close/>
                </a:path>
              </a:pathLst>
            </a:custGeom>
            <a:solidFill>
              <a:srgbClr val="E51F60">
                <a:alpha val="2431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5"/>
            <p:cNvSpPr txBox="1"/>
            <p:nvPr/>
          </p:nvSpPr>
          <p:spPr>
            <a:xfrm>
              <a:off x="0" y="-85725"/>
              <a:ext cx="2158676" cy="7295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3500" lIns="63500" spcFirstLastPara="1" rIns="63500" wrap="square" tIns="63500">
              <a:noAutofit/>
            </a:bodyPr>
            <a:lstStyle/>
            <a:p>
              <a:pPr indent="0" lvl="0" marL="0" marR="0" rtl="0" algn="ctr">
                <a:lnSpc>
                  <a:spcPct val="136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15"/>
          <p:cNvSpPr/>
          <p:nvPr/>
        </p:nvSpPr>
        <p:spPr>
          <a:xfrm>
            <a:off x="11006551" y="1735884"/>
            <a:ext cx="5332533" cy="8110899"/>
          </a:xfrm>
          <a:custGeom>
            <a:rect b="b" l="l" r="r" t="t"/>
            <a:pathLst>
              <a:path extrusionOk="0" h="9658487" w="6350000">
                <a:moveTo>
                  <a:pt x="0" y="9169124"/>
                </a:moveTo>
                <a:lnTo>
                  <a:pt x="0" y="489363"/>
                </a:lnTo>
                <a:cubicBezTo>
                  <a:pt x="0" y="218926"/>
                  <a:pt x="215900" y="0"/>
                  <a:pt x="482600" y="0"/>
                </a:cubicBezTo>
                <a:lnTo>
                  <a:pt x="5867400" y="0"/>
                </a:lnTo>
                <a:cubicBezTo>
                  <a:pt x="6134100" y="0"/>
                  <a:pt x="6350000" y="220214"/>
                  <a:pt x="6350000" y="489363"/>
                </a:cubicBezTo>
                <a:lnTo>
                  <a:pt x="6350000" y="9169124"/>
                </a:lnTo>
                <a:cubicBezTo>
                  <a:pt x="6350000" y="9439562"/>
                  <a:pt x="6134100" y="9658487"/>
                  <a:pt x="5867400" y="9658487"/>
                </a:cubicBezTo>
                <a:lnTo>
                  <a:pt x="482600" y="9658487"/>
                </a:lnTo>
                <a:cubicBezTo>
                  <a:pt x="217170" y="9658487"/>
                  <a:pt x="0" y="9439562"/>
                  <a:pt x="0" y="9169124"/>
                </a:cubicBezTo>
                <a:close/>
              </a:path>
            </a:pathLst>
          </a:custGeom>
          <a:blipFill rotWithShape="1">
            <a:blip r:embed="rId4">
              <a:alphaModFix amt="70000"/>
            </a:blip>
            <a:stretch>
              <a:fillRect b="0" l="-64139" r="-6413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5"/>
          <p:cNvSpPr txBox="1"/>
          <p:nvPr/>
        </p:nvSpPr>
        <p:spPr>
          <a:xfrm>
            <a:off x="1454231" y="1419225"/>
            <a:ext cx="8567081" cy="1195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0" i="0" lang="en-US" sz="6999" u="none" cap="none" strike="noStrike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Úvod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1454231" y="3561863"/>
            <a:ext cx="8196221" cy="1153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Teorie mikrovzdělávání; použití technik ve vzdělávání dospělých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5"/>
          <p:cNvSpPr txBox="1"/>
          <p:nvPr/>
        </p:nvSpPr>
        <p:spPr>
          <a:xfrm>
            <a:off x="1602517" y="7376869"/>
            <a:ext cx="7899650" cy="23535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3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Mikroučení je flexibilní a interaktivní způsob učení. Zdroje jsou obvykle dostupné na mobilních zařízeních. To znamená, že je účastníci vzdělávání mohou používat kdykoli a kdekoli, kde jim to vyhovuje. Studenti se mohou složitým tématům věnovat postupně, což jim usnadňuje zapamatování informací. (Nehra, 2021)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5"/>
          <p:cNvSpPr txBox="1"/>
          <p:nvPr/>
        </p:nvSpPr>
        <p:spPr>
          <a:xfrm>
            <a:off x="1454231" y="4733439"/>
            <a:ext cx="8196221" cy="23535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3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Mikroučení je metoda poskytování vzdělávacích materiálů v krátkém čase. Obsah je rozdělen do částí jednoduchých a snadno pochopitelných informací. Tyto informace jsou soustředěné a výstižné. Existuje několik běžných formátů mikroučení, včetně videí, infografik, podcastů, her a kvízů atd.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5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9" name="Google Shape;139;p16"/>
          <p:cNvGrpSpPr/>
          <p:nvPr/>
        </p:nvGrpSpPr>
        <p:grpSpPr>
          <a:xfrm>
            <a:off x="1306434" y="4059457"/>
            <a:ext cx="4847022" cy="5031505"/>
            <a:chOff x="0" y="-38100"/>
            <a:chExt cx="1166340" cy="1210732"/>
          </a:xfrm>
        </p:grpSpPr>
        <p:sp>
          <p:nvSpPr>
            <p:cNvPr id="140" name="Google Shape;140;p16"/>
            <p:cNvSpPr/>
            <p:nvPr/>
          </p:nvSpPr>
          <p:spPr>
            <a:xfrm>
              <a:off x="0" y="0"/>
              <a:ext cx="1166340" cy="1172632"/>
            </a:xfrm>
            <a:custGeom>
              <a:rect b="b" l="l" r="r" t="t"/>
              <a:pathLst>
                <a:path extrusionOk="0" h="1172632" w="1166340">
                  <a:moveTo>
                    <a:pt x="23959" y="0"/>
                  </a:moveTo>
                  <a:lnTo>
                    <a:pt x="1142381" y="0"/>
                  </a:lnTo>
                  <a:cubicBezTo>
                    <a:pt x="1155613" y="0"/>
                    <a:pt x="1166340" y="10727"/>
                    <a:pt x="1166340" y="23959"/>
                  </a:cubicBezTo>
                  <a:lnTo>
                    <a:pt x="1166340" y="1148673"/>
                  </a:lnTo>
                  <a:cubicBezTo>
                    <a:pt x="1166340" y="1161906"/>
                    <a:pt x="1155613" y="1172632"/>
                    <a:pt x="1142381" y="1172632"/>
                  </a:cubicBezTo>
                  <a:lnTo>
                    <a:pt x="23959" y="1172632"/>
                  </a:lnTo>
                  <a:cubicBezTo>
                    <a:pt x="10727" y="1172632"/>
                    <a:pt x="0" y="1161906"/>
                    <a:pt x="0" y="1148673"/>
                  </a:cubicBezTo>
                  <a:lnTo>
                    <a:pt x="0" y="23959"/>
                  </a:lnTo>
                  <a:cubicBezTo>
                    <a:pt x="0" y="10727"/>
                    <a:pt x="10727" y="0"/>
                    <a:pt x="23959" y="0"/>
                  </a:cubicBezTo>
                  <a:close/>
                </a:path>
              </a:pathLst>
            </a:custGeom>
            <a:solidFill>
              <a:srgbClr val="E51F60">
                <a:alpha val="24313"/>
              </a:srgbClr>
            </a:solidFill>
            <a:ln cap="sq" cmpd="sng" w="19050">
              <a:solidFill>
                <a:srgbClr val="FFFFFF">
                  <a:alpha val="24313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6"/>
            <p:cNvSpPr txBox="1"/>
            <p:nvPr/>
          </p:nvSpPr>
          <p:spPr>
            <a:xfrm>
              <a:off x="0" y="-38100"/>
              <a:ext cx="1166340" cy="12107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" name="Google Shape;142;p16"/>
          <p:cNvGrpSpPr/>
          <p:nvPr/>
        </p:nvGrpSpPr>
        <p:grpSpPr>
          <a:xfrm>
            <a:off x="6779298" y="4059457"/>
            <a:ext cx="4847022" cy="5031505"/>
            <a:chOff x="0" y="-38100"/>
            <a:chExt cx="1166340" cy="1210732"/>
          </a:xfrm>
        </p:grpSpPr>
        <p:sp>
          <p:nvSpPr>
            <p:cNvPr id="143" name="Google Shape;143;p16"/>
            <p:cNvSpPr/>
            <p:nvPr/>
          </p:nvSpPr>
          <p:spPr>
            <a:xfrm>
              <a:off x="0" y="0"/>
              <a:ext cx="1166340" cy="1172632"/>
            </a:xfrm>
            <a:custGeom>
              <a:rect b="b" l="l" r="r" t="t"/>
              <a:pathLst>
                <a:path extrusionOk="0" h="1172632" w="1166340">
                  <a:moveTo>
                    <a:pt x="23959" y="0"/>
                  </a:moveTo>
                  <a:lnTo>
                    <a:pt x="1142381" y="0"/>
                  </a:lnTo>
                  <a:cubicBezTo>
                    <a:pt x="1155613" y="0"/>
                    <a:pt x="1166340" y="10727"/>
                    <a:pt x="1166340" y="23959"/>
                  </a:cubicBezTo>
                  <a:lnTo>
                    <a:pt x="1166340" y="1148673"/>
                  </a:lnTo>
                  <a:cubicBezTo>
                    <a:pt x="1166340" y="1161906"/>
                    <a:pt x="1155613" y="1172632"/>
                    <a:pt x="1142381" y="1172632"/>
                  </a:cubicBezTo>
                  <a:lnTo>
                    <a:pt x="23959" y="1172632"/>
                  </a:lnTo>
                  <a:cubicBezTo>
                    <a:pt x="10727" y="1172632"/>
                    <a:pt x="0" y="1161906"/>
                    <a:pt x="0" y="1148673"/>
                  </a:cubicBezTo>
                  <a:lnTo>
                    <a:pt x="0" y="23959"/>
                  </a:lnTo>
                  <a:cubicBezTo>
                    <a:pt x="0" y="10727"/>
                    <a:pt x="10727" y="0"/>
                    <a:pt x="23959" y="0"/>
                  </a:cubicBezTo>
                  <a:close/>
                </a:path>
              </a:pathLst>
            </a:custGeom>
            <a:solidFill>
              <a:srgbClr val="E51F60">
                <a:alpha val="24313"/>
              </a:srgbClr>
            </a:solidFill>
            <a:ln cap="sq" cmpd="sng" w="19050">
              <a:solidFill>
                <a:srgbClr val="FFFFFF">
                  <a:alpha val="24313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6"/>
            <p:cNvSpPr txBox="1"/>
            <p:nvPr/>
          </p:nvSpPr>
          <p:spPr>
            <a:xfrm>
              <a:off x="0" y="-38100"/>
              <a:ext cx="1166340" cy="12107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" name="Google Shape;145;p16"/>
          <p:cNvGrpSpPr/>
          <p:nvPr/>
        </p:nvGrpSpPr>
        <p:grpSpPr>
          <a:xfrm>
            <a:off x="12250911" y="4059457"/>
            <a:ext cx="4847022" cy="5031505"/>
            <a:chOff x="0" y="-38100"/>
            <a:chExt cx="1166340" cy="1210732"/>
          </a:xfrm>
        </p:grpSpPr>
        <p:sp>
          <p:nvSpPr>
            <p:cNvPr id="146" name="Google Shape;146;p16"/>
            <p:cNvSpPr/>
            <p:nvPr/>
          </p:nvSpPr>
          <p:spPr>
            <a:xfrm>
              <a:off x="0" y="0"/>
              <a:ext cx="1166340" cy="1172632"/>
            </a:xfrm>
            <a:custGeom>
              <a:rect b="b" l="l" r="r" t="t"/>
              <a:pathLst>
                <a:path extrusionOk="0" h="1172632" w="1166340">
                  <a:moveTo>
                    <a:pt x="23959" y="0"/>
                  </a:moveTo>
                  <a:lnTo>
                    <a:pt x="1142381" y="0"/>
                  </a:lnTo>
                  <a:cubicBezTo>
                    <a:pt x="1155613" y="0"/>
                    <a:pt x="1166340" y="10727"/>
                    <a:pt x="1166340" y="23959"/>
                  </a:cubicBezTo>
                  <a:lnTo>
                    <a:pt x="1166340" y="1148673"/>
                  </a:lnTo>
                  <a:cubicBezTo>
                    <a:pt x="1166340" y="1161906"/>
                    <a:pt x="1155613" y="1172632"/>
                    <a:pt x="1142381" y="1172632"/>
                  </a:cubicBezTo>
                  <a:lnTo>
                    <a:pt x="23959" y="1172632"/>
                  </a:lnTo>
                  <a:cubicBezTo>
                    <a:pt x="10727" y="1172632"/>
                    <a:pt x="0" y="1161906"/>
                    <a:pt x="0" y="1148673"/>
                  </a:cubicBezTo>
                  <a:lnTo>
                    <a:pt x="0" y="23959"/>
                  </a:lnTo>
                  <a:cubicBezTo>
                    <a:pt x="0" y="10727"/>
                    <a:pt x="10727" y="0"/>
                    <a:pt x="23959" y="0"/>
                  </a:cubicBezTo>
                  <a:close/>
                </a:path>
              </a:pathLst>
            </a:custGeom>
            <a:solidFill>
              <a:srgbClr val="E51F60">
                <a:alpha val="24313"/>
              </a:srgbClr>
            </a:solidFill>
            <a:ln cap="sq" cmpd="sng" w="19050">
              <a:solidFill>
                <a:srgbClr val="FFFFFF">
                  <a:alpha val="24313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16"/>
            <p:cNvSpPr txBox="1"/>
            <p:nvPr/>
          </p:nvSpPr>
          <p:spPr>
            <a:xfrm>
              <a:off x="0" y="-38100"/>
              <a:ext cx="1166340" cy="12107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p16"/>
          <p:cNvSpPr txBox="1"/>
          <p:nvPr/>
        </p:nvSpPr>
        <p:spPr>
          <a:xfrm>
            <a:off x="1028700" y="1360259"/>
            <a:ext cx="16230600" cy="1163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0" i="0" lang="en-US" sz="6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Vzdělávací výstupy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6"/>
          <p:cNvSpPr txBox="1"/>
          <p:nvPr/>
        </p:nvSpPr>
        <p:spPr>
          <a:xfrm>
            <a:off x="1403799" y="3512560"/>
            <a:ext cx="4652293" cy="675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E51F60"/>
                </a:solidFill>
                <a:latin typeface="Montserrat"/>
                <a:ea typeface="Montserrat"/>
                <a:cs typeface="Montserrat"/>
                <a:sym typeface="Montserrat"/>
              </a:rPr>
              <a:t>Znalosti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6"/>
          <p:cNvSpPr txBox="1"/>
          <p:nvPr/>
        </p:nvSpPr>
        <p:spPr>
          <a:xfrm>
            <a:off x="1585712" y="4717399"/>
            <a:ext cx="4179564" cy="34455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15898" lvl="1" marL="431798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b="0" i="0" lang="en-US" sz="1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Porozumět principům teorie mikrovzdělávání.</a:t>
            </a:r>
            <a:endParaRPr b="0" i="0" sz="1999" u="none" cap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898" lvl="1" marL="431798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b="0" i="0" lang="en-US" sz="1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Rozpoznat různé typy technik mikrovzdělávání.</a:t>
            </a:r>
            <a:endParaRPr b="0" i="0" sz="1999" u="none" cap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898" lvl="1" marL="431798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b="0" i="0" lang="en-US" sz="1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Analyzovat případové studie úspěšné implementace mikrovzdělávání ve vzdělávání dospělých.</a:t>
            </a:r>
            <a:endParaRPr b="0" i="0" sz="1999" u="none" cap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6"/>
          <p:cNvSpPr txBox="1"/>
          <p:nvPr/>
        </p:nvSpPr>
        <p:spPr>
          <a:xfrm>
            <a:off x="6875194" y="3512560"/>
            <a:ext cx="4652293" cy="675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E51F60"/>
                </a:solidFill>
                <a:latin typeface="Montserrat"/>
                <a:ea typeface="Montserrat"/>
                <a:cs typeface="Montserrat"/>
                <a:sym typeface="Montserrat"/>
              </a:rPr>
              <a:t>Dovednosti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6"/>
          <p:cNvSpPr txBox="1"/>
          <p:nvPr/>
        </p:nvSpPr>
        <p:spPr>
          <a:xfrm>
            <a:off x="12348275" y="3512560"/>
            <a:ext cx="4652293" cy="675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E51F60"/>
                </a:solidFill>
                <a:latin typeface="Montserrat"/>
                <a:ea typeface="Montserrat"/>
                <a:cs typeface="Montserrat"/>
                <a:sym typeface="Montserrat"/>
              </a:rPr>
              <a:t>Postoje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6"/>
          <p:cNvSpPr txBox="1"/>
          <p:nvPr/>
        </p:nvSpPr>
        <p:spPr>
          <a:xfrm>
            <a:off x="6894054" y="4717399"/>
            <a:ext cx="4393755" cy="30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15898" lvl="1" marL="431798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b="0" i="0" lang="en-US" sz="1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Aplikovat techniky mikrovzdělávání na vzdělávání dospělých.</a:t>
            </a:r>
            <a:endParaRPr b="0" i="0" sz="1999" u="none" cap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898" lvl="1" marL="431798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b="0" i="0" lang="en-US" sz="1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Vyhodnotit účinnost technik mikrovzdělávání ve vzdělávání dospělých.</a:t>
            </a:r>
            <a:endParaRPr b="0" i="0" sz="1999" u="none" cap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898" lvl="1" marL="431798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b="0" i="0" lang="en-US" sz="1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Navrhnout efektivní aktivity mikroučení pro dospělé studenty.</a:t>
            </a:r>
            <a:endParaRPr b="0" i="0" sz="1999" u="none" cap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6"/>
          <p:cNvSpPr txBox="1"/>
          <p:nvPr/>
        </p:nvSpPr>
        <p:spPr>
          <a:xfrm>
            <a:off x="12468019" y="4717399"/>
            <a:ext cx="4393755" cy="30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15898" lvl="1" marL="431798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b="0" i="0" lang="en-US" sz="1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Ocenit hodnotu mikrojeslí ve vzdělávání dospělých.</a:t>
            </a:r>
            <a:endParaRPr b="0" i="0" sz="1999" u="none" cap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898" lvl="1" marL="431798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b="0" i="0" lang="en-US" sz="1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Rozvíjet pozitivní postoj k mikrovzdělávání.</a:t>
            </a:r>
            <a:endParaRPr b="0" i="0" sz="1999" u="none" cap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898" lvl="1" marL="431798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b="0" i="0" lang="en-US" sz="1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Být otevřený novým myšlenkám a přístupům ve vzdělávání dospělých.</a:t>
            </a:r>
            <a:endParaRPr b="0" i="0" sz="1999" u="none" cap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6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6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7"/>
          <p:cNvSpPr/>
          <p:nvPr/>
        </p:nvSpPr>
        <p:spPr>
          <a:xfrm>
            <a:off x="7788453" y="1883434"/>
            <a:ext cx="771999" cy="771999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51F60">
              <a:alpha val="54509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7"/>
          <p:cNvSpPr/>
          <p:nvPr/>
        </p:nvSpPr>
        <p:spPr>
          <a:xfrm>
            <a:off x="7788453" y="3163275"/>
            <a:ext cx="771999" cy="771999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51F60">
              <a:alpha val="54509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7"/>
          <p:cNvSpPr/>
          <p:nvPr/>
        </p:nvSpPr>
        <p:spPr>
          <a:xfrm>
            <a:off x="7788453" y="5722956"/>
            <a:ext cx="771999" cy="771999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51F60">
              <a:alpha val="54509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7"/>
          <p:cNvSpPr/>
          <p:nvPr/>
        </p:nvSpPr>
        <p:spPr>
          <a:xfrm>
            <a:off x="7788453" y="4443115"/>
            <a:ext cx="771999" cy="771999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51F60">
              <a:alpha val="54509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7"/>
          <p:cNvSpPr/>
          <p:nvPr/>
        </p:nvSpPr>
        <p:spPr>
          <a:xfrm>
            <a:off x="1132503" y="5234179"/>
            <a:ext cx="4972011" cy="3896248"/>
          </a:xfrm>
          <a:custGeom>
            <a:rect b="b" l="l" r="r" t="t"/>
            <a:pathLst>
              <a:path extrusionOk="0" h="3896248" w="4972011">
                <a:moveTo>
                  <a:pt x="0" y="0"/>
                </a:moveTo>
                <a:lnTo>
                  <a:pt x="4972011" y="0"/>
                </a:lnTo>
                <a:lnTo>
                  <a:pt x="4972011" y="3896249"/>
                </a:lnTo>
                <a:lnTo>
                  <a:pt x="0" y="3896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5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7"/>
          <p:cNvSpPr txBox="1"/>
          <p:nvPr/>
        </p:nvSpPr>
        <p:spPr>
          <a:xfrm>
            <a:off x="9204270" y="1821190"/>
            <a:ext cx="8055030" cy="814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Prezenční výuka 8 hours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7"/>
          <p:cNvSpPr txBox="1"/>
          <p:nvPr/>
        </p:nvSpPr>
        <p:spPr>
          <a:xfrm>
            <a:off x="7901847" y="1863478"/>
            <a:ext cx="545211" cy="6785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7"/>
          <p:cNvSpPr txBox="1"/>
          <p:nvPr/>
        </p:nvSpPr>
        <p:spPr>
          <a:xfrm>
            <a:off x="9204270" y="2907421"/>
            <a:ext cx="805503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Samostudium 6 hours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7"/>
          <p:cNvSpPr txBox="1"/>
          <p:nvPr/>
        </p:nvSpPr>
        <p:spPr>
          <a:xfrm>
            <a:off x="7901847" y="3143318"/>
            <a:ext cx="545211" cy="6785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5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9204270" y="5471558"/>
            <a:ext cx="8055030" cy="3570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Témata:</a:t>
            </a:r>
            <a:endParaRPr b="0" i="0" sz="3600" u="none" cap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Úvod do teorie a technik mikroučení.</a:t>
            </a:r>
            <a:endParaRPr b="0" i="0" sz="2000" u="none" cap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Testování a hodnocení platformy pro mikrovzdělávání.</a:t>
            </a:r>
            <a:endParaRPr b="0" i="0" sz="2000" u="none" cap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Pochopení různých aplikací mikrovzdělávání.</a:t>
            </a:r>
            <a:endParaRPr b="0" i="0" sz="2000" u="none" cap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Vytvoření mikroučební videolekce vhodné pro dospělé studenty.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7"/>
          <p:cNvSpPr txBox="1"/>
          <p:nvPr/>
        </p:nvSpPr>
        <p:spPr>
          <a:xfrm>
            <a:off x="7901847" y="5703000"/>
            <a:ext cx="545211" cy="6785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5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7"/>
          <p:cNvSpPr txBox="1"/>
          <p:nvPr/>
        </p:nvSpPr>
        <p:spPr>
          <a:xfrm>
            <a:off x="9204270" y="4189490"/>
            <a:ext cx="7322748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Cílová skupina: mladí dospělí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7"/>
          <p:cNvSpPr txBox="1"/>
          <p:nvPr/>
        </p:nvSpPr>
        <p:spPr>
          <a:xfrm>
            <a:off x="7901847" y="4423159"/>
            <a:ext cx="545211" cy="6785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5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7"/>
          <p:cNvSpPr txBox="1"/>
          <p:nvPr/>
        </p:nvSpPr>
        <p:spPr>
          <a:xfrm>
            <a:off x="1444706" y="1867346"/>
            <a:ext cx="4916634" cy="25850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1" i="0" lang="en-US" sz="6999" u="none" cap="none" strike="noStrike">
                <a:solidFill>
                  <a:srgbClr val="282829"/>
                </a:solidFill>
                <a:latin typeface="Montserrat"/>
                <a:ea typeface="Montserrat"/>
                <a:cs typeface="Montserrat"/>
                <a:sym typeface="Montserrat"/>
              </a:rPr>
              <a:t>Struktura modulu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7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7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8"/>
          <p:cNvSpPr/>
          <p:nvPr/>
        </p:nvSpPr>
        <p:spPr>
          <a:xfrm>
            <a:off x="1862551" y="1705364"/>
            <a:ext cx="5486400" cy="7552936"/>
          </a:xfrm>
          <a:custGeom>
            <a:rect b="b" l="l" r="r" t="t"/>
            <a:pathLst>
              <a:path extrusionOk="0" h="8741825" w="6350000">
                <a:moveTo>
                  <a:pt x="0" y="8298906"/>
                </a:moveTo>
                <a:lnTo>
                  <a:pt x="0" y="442919"/>
                </a:lnTo>
                <a:cubicBezTo>
                  <a:pt x="0" y="198148"/>
                  <a:pt x="215900" y="0"/>
                  <a:pt x="482600" y="0"/>
                </a:cubicBezTo>
                <a:lnTo>
                  <a:pt x="5867400" y="0"/>
                </a:lnTo>
                <a:cubicBezTo>
                  <a:pt x="6134100" y="0"/>
                  <a:pt x="6350000" y="199314"/>
                  <a:pt x="6350000" y="442919"/>
                </a:cubicBezTo>
                <a:lnTo>
                  <a:pt x="6350000" y="8298906"/>
                </a:lnTo>
                <a:cubicBezTo>
                  <a:pt x="6350000" y="8543677"/>
                  <a:pt x="6134100" y="8741825"/>
                  <a:pt x="5867400" y="8741825"/>
                </a:cubicBezTo>
                <a:lnTo>
                  <a:pt x="482600" y="8741825"/>
                </a:lnTo>
                <a:cubicBezTo>
                  <a:pt x="217170" y="8741825"/>
                  <a:pt x="0" y="8543677"/>
                  <a:pt x="0" y="8298906"/>
                </a:cubicBezTo>
                <a:close/>
              </a:path>
            </a:pathLst>
          </a:custGeom>
          <a:blipFill rotWithShape="1">
            <a:blip r:embed="rId4">
              <a:alphaModFix amt="70000"/>
            </a:blip>
            <a:stretch>
              <a:fillRect b="0" l="-53305" r="-5330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8"/>
          <p:cNvSpPr txBox="1"/>
          <p:nvPr/>
        </p:nvSpPr>
        <p:spPr>
          <a:xfrm>
            <a:off x="8303876" y="1619639"/>
            <a:ext cx="8522292" cy="1163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0" i="0" lang="en-US" sz="6999" u="none" cap="none" strike="noStrike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Cíle učení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8"/>
          <p:cNvSpPr txBox="1"/>
          <p:nvPr/>
        </p:nvSpPr>
        <p:spPr>
          <a:xfrm>
            <a:off x="8303876" y="4033949"/>
            <a:ext cx="8522292" cy="3323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15900" lvl="1" marL="43180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Získejte přehled o teorii a technikách mikroučení.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Prozkoumejte úspěšné příklady mikrovzdělávání.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Procvičte si tvorbu mikrovýukového videa vhodného pro dospělé studenty.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Naučte se vyhodnocovat aktivity mikroučení a rozvíjet je tak, aby lépe vyhovovaly potřebám dospělých účastníků vzdělávání.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Rozvíjejte porozumění pro zkoušení nových vzdělávacích přístupů a technik.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8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8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9"/>
          <p:cNvSpPr/>
          <p:nvPr/>
        </p:nvSpPr>
        <p:spPr>
          <a:xfrm>
            <a:off x="10781930" y="3872007"/>
            <a:ext cx="5448743" cy="4692730"/>
          </a:xfrm>
          <a:custGeom>
            <a:rect b="b" l="l" r="r" t="t"/>
            <a:pathLst>
              <a:path extrusionOk="0" h="4692730" w="5448743">
                <a:moveTo>
                  <a:pt x="0" y="0"/>
                </a:moveTo>
                <a:lnTo>
                  <a:pt x="5448743" y="0"/>
                </a:lnTo>
                <a:lnTo>
                  <a:pt x="5448743" y="4692730"/>
                </a:lnTo>
                <a:lnTo>
                  <a:pt x="0" y="46927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70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9"/>
          <p:cNvSpPr txBox="1"/>
          <p:nvPr/>
        </p:nvSpPr>
        <p:spPr>
          <a:xfrm>
            <a:off x="1459653" y="1596415"/>
            <a:ext cx="7954747" cy="1003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0" i="0" lang="en-US" sz="6999" u="none" cap="none" strike="noStrike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Icebreaker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9"/>
          <p:cNvSpPr txBox="1"/>
          <p:nvPr/>
        </p:nvSpPr>
        <p:spPr>
          <a:xfrm>
            <a:off x="1459653" y="3682365"/>
            <a:ext cx="8432556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Každý by se měl krátce představit a říci něco o své minulosti a o tom, proč se tohoto školení účastní.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Každý by měl o sobě napsat jednu zajímavost, kterou by ostatní možná nečekali! Napište si ji na papírek nebo na samolepicí lístek.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Fakta se posbírají a zamíchají.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Facilitátor přečte každý fakt a požádá skupinu, aby se střídala v hádání, kdo daný fakt napsal.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 případě potřeby může osoba, která fakt napsala, uvést další souvislosti a podrobnosti, když přijde na řadu její fakt!(Symonds, 2024)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9"/>
          <p:cNvSpPr txBox="1"/>
          <p:nvPr/>
        </p:nvSpPr>
        <p:spPr>
          <a:xfrm>
            <a:off x="1459653" y="3020308"/>
            <a:ext cx="7954747" cy="61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Kroky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9"/>
          <p:cNvSpPr txBox="1"/>
          <p:nvPr/>
        </p:nvSpPr>
        <p:spPr>
          <a:xfrm>
            <a:off x="6852182" y="1872640"/>
            <a:ext cx="7954747" cy="7686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“Neočekávaný fakt”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9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9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0">
            <a:hlinkClick r:id="rId4"/>
          </p:cNvPr>
          <p:cNvSpPr/>
          <p:nvPr/>
        </p:nvSpPr>
        <p:spPr>
          <a:xfrm>
            <a:off x="10829029" y="4686274"/>
            <a:ext cx="1668089" cy="1668089"/>
          </a:xfrm>
          <a:custGeom>
            <a:rect b="b" l="l" r="r" t="t"/>
            <a:pathLst>
              <a:path extrusionOk="0" h="1668089" w="1668089">
                <a:moveTo>
                  <a:pt x="0" y="0"/>
                </a:moveTo>
                <a:lnTo>
                  <a:pt x="1668088" y="0"/>
                </a:lnTo>
                <a:lnTo>
                  <a:pt x="1668088" y="1668088"/>
                </a:lnTo>
                <a:lnTo>
                  <a:pt x="0" y="1668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4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0"/>
          <p:cNvSpPr txBox="1"/>
          <p:nvPr/>
        </p:nvSpPr>
        <p:spPr>
          <a:xfrm>
            <a:off x="4425199" y="1330223"/>
            <a:ext cx="9437602" cy="1195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0" i="0" lang="en-US" sz="6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Vzdělávací aktivita 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0"/>
          <p:cNvSpPr txBox="1"/>
          <p:nvPr/>
        </p:nvSpPr>
        <p:spPr>
          <a:xfrm>
            <a:off x="3848533" y="2721076"/>
            <a:ext cx="10590934" cy="61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Teorie mikrovzdělávání a designové techniky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0"/>
          <p:cNvSpPr txBox="1"/>
          <p:nvPr/>
        </p:nvSpPr>
        <p:spPr>
          <a:xfrm>
            <a:off x="9910311" y="6678212"/>
            <a:ext cx="3505523" cy="15373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Video 1: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Describes micro-learning and the theory behind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1019175" y="4019524"/>
            <a:ext cx="7954747" cy="426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Otázky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0">
            <a:hlinkClick r:id="rId6"/>
          </p:cNvPr>
          <p:cNvSpPr/>
          <p:nvPr/>
        </p:nvSpPr>
        <p:spPr>
          <a:xfrm>
            <a:off x="14889234" y="4695799"/>
            <a:ext cx="1658564" cy="1658564"/>
          </a:xfrm>
          <a:custGeom>
            <a:rect b="b" l="l" r="r" t="t"/>
            <a:pathLst>
              <a:path extrusionOk="0" h="1658564" w="1658564">
                <a:moveTo>
                  <a:pt x="0" y="0"/>
                </a:moveTo>
                <a:lnTo>
                  <a:pt x="1658564" y="0"/>
                </a:lnTo>
                <a:lnTo>
                  <a:pt x="1658564" y="1658563"/>
                </a:lnTo>
                <a:lnTo>
                  <a:pt x="0" y="16585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4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0"/>
          <p:cNvSpPr txBox="1"/>
          <p:nvPr/>
        </p:nvSpPr>
        <p:spPr>
          <a:xfrm>
            <a:off x="13958051" y="6678212"/>
            <a:ext cx="3520930" cy="19183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Video 2: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Explains the principles of designing micro-learning activities.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0"/>
          <p:cNvSpPr txBox="1"/>
          <p:nvPr/>
        </p:nvSpPr>
        <p:spPr>
          <a:xfrm>
            <a:off x="1028700" y="4638649"/>
            <a:ext cx="8432556" cy="32316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Použili jste již někdy ve výuce s dospělými studenty mikrovýukové aktivity? Pokud ano, jaké byly vaše zkušenosti?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 si myslíte o mikrovzdělávání?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Jaké jjsou podle vás výhody této metody?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Jaké jsou podle vás nevýhody této metody?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Uspořádejte skupinovou diskusi - každý se může podělit o své myšlenky, názory a zkušenosti!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0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0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1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1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1"/>
          <p:cNvSpPr/>
          <p:nvPr/>
        </p:nvSpPr>
        <p:spPr>
          <a:xfrm>
            <a:off x="13450109" y="4762474"/>
            <a:ext cx="3809191" cy="4495826"/>
          </a:xfrm>
          <a:custGeom>
            <a:rect b="b" l="l" r="r" t="t"/>
            <a:pathLst>
              <a:path extrusionOk="0" h="4495826" w="3809191">
                <a:moveTo>
                  <a:pt x="0" y="0"/>
                </a:moveTo>
                <a:lnTo>
                  <a:pt x="3809191" y="0"/>
                </a:lnTo>
                <a:lnTo>
                  <a:pt x="3809191" y="4495826"/>
                </a:lnTo>
                <a:lnTo>
                  <a:pt x="0" y="44958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5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1"/>
          <p:cNvSpPr txBox="1"/>
          <p:nvPr/>
        </p:nvSpPr>
        <p:spPr>
          <a:xfrm>
            <a:off x="4425199" y="1330223"/>
            <a:ext cx="9437602" cy="1195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0" i="0" lang="en-US" sz="6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Vzdělávací aktivita 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1"/>
          <p:cNvSpPr txBox="1"/>
          <p:nvPr/>
        </p:nvSpPr>
        <p:spPr>
          <a:xfrm>
            <a:off x="3848533" y="2721076"/>
            <a:ext cx="10590934" cy="61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Testování mikrovzdělávací platformy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1"/>
          <p:cNvSpPr txBox="1"/>
          <p:nvPr/>
        </p:nvSpPr>
        <p:spPr>
          <a:xfrm>
            <a:off x="1019175" y="4019524"/>
            <a:ext cx="7954747" cy="426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EdApp: Mikrovzdělávací platforma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1"/>
          <p:cNvSpPr txBox="1"/>
          <p:nvPr/>
        </p:nvSpPr>
        <p:spPr>
          <a:xfrm>
            <a:off x="1028700" y="4638649"/>
            <a:ext cx="10525030" cy="32316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Aplikaci EdApp lze používat k vytváření mikroučebních kurzů zdarma nebo za měsíční předplatné.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Lze ji používat ve více jazycích a na jakémkoli zařízení.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Můžete sledovat pokrok studentů a nastavit sebehodnocení a kvízy.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Má také funkce gamifikace.Aplikace EdApp byla použita jako součást iniciativy (Educate All), jejímž cílem je poskytnout dospělým studentům bezplatný přístup k mikroučebním kurzům.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2"/>
          <p:cNvSpPr/>
          <p:nvPr/>
        </p:nvSpPr>
        <p:spPr>
          <a:xfrm rot="541666">
            <a:off x="13976270" y="7373631"/>
            <a:ext cx="3162325" cy="1788151"/>
          </a:xfrm>
          <a:custGeom>
            <a:rect b="b" l="l" r="r" t="t"/>
            <a:pathLst>
              <a:path extrusionOk="0" h="1788151" w="3162325">
                <a:moveTo>
                  <a:pt x="0" y="0"/>
                </a:moveTo>
                <a:lnTo>
                  <a:pt x="3162325" y="0"/>
                </a:lnTo>
                <a:lnTo>
                  <a:pt x="3162325" y="1788151"/>
                </a:lnTo>
                <a:lnTo>
                  <a:pt x="0" y="17881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4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2"/>
          <p:cNvSpPr txBox="1"/>
          <p:nvPr/>
        </p:nvSpPr>
        <p:spPr>
          <a:xfrm>
            <a:off x="4425199" y="1330223"/>
            <a:ext cx="9437602" cy="1195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0" i="0" lang="en-US" sz="6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Vzdělávací aktivita 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2"/>
          <p:cNvSpPr txBox="1"/>
          <p:nvPr/>
        </p:nvSpPr>
        <p:spPr>
          <a:xfrm>
            <a:off x="3848533" y="2721076"/>
            <a:ext cx="10590934" cy="61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Testování mikrovzdělávací platformy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2"/>
          <p:cNvSpPr txBox="1"/>
          <p:nvPr/>
        </p:nvSpPr>
        <p:spPr>
          <a:xfrm>
            <a:off x="1019175" y="3781399"/>
            <a:ext cx="9374073" cy="426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Jak používat EdApp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2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2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2"/>
          <p:cNvSpPr txBox="1"/>
          <p:nvPr/>
        </p:nvSpPr>
        <p:spPr>
          <a:xfrm>
            <a:off x="1030399" y="4400524"/>
            <a:ext cx="13142100" cy="45704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Vytvořte si bezplatný účet správce (k tomu potřebujete pouze e-mail): </a:t>
            </a: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Career Compass </a:t>
            </a:r>
            <a:r>
              <a:rPr b="0" i="0" lang="en-US" sz="2000" u="sng" cap="none" strike="noStrik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ink</a:t>
            </a:r>
            <a:r>
              <a:rPr b="0" i="0" lang="en-US" sz="2000" u="none" cap="none" strike="noStrik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 rozbalovací nabídce v levém horním rohu vyberte možnost obsah&gt;knihovna kurzů.Zde můžete vyhledávat kurzy pomocí vyhledávacího řádku nebo výběrem konkrétního odvětví/kategorie z nabídky na levé straně.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 výběru kurzu se zobrazí náhled kurzu a podrobnosti o vybraném kurzu.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Pokud chcete kurz použít - importujte jej. Nyní se zobrazí na vašem profilu!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Importovaný kurz si můžete vyzkoušet a upravit!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3"/>
          <p:cNvSpPr/>
          <p:nvPr/>
        </p:nvSpPr>
        <p:spPr>
          <a:xfrm>
            <a:off x="12328571" y="4567944"/>
            <a:ext cx="4930729" cy="4690356"/>
          </a:xfrm>
          <a:custGeom>
            <a:rect b="b" l="l" r="r" t="t"/>
            <a:pathLst>
              <a:path extrusionOk="0" h="4690356" w="4930729">
                <a:moveTo>
                  <a:pt x="0" y="0"/>
                </a:moveTo>
                <a:lnTo>
                  <a:pt x="4930729" y="0"/>
                </a:lnTo>
                <a:lnTo>
                  <a:pt x="4930729" y="4690356"/>
                </a:lnTo>
                <a:lnTo>
                  <a:pt x="0" y="46903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4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3"/>
          <p:cNvSpPr txBox="1"/>
          <p:nvPr/>
        </p:nvSpPr>
        <p:spPr>
          <a:xfrm>
            <a:off x="4425199" y="1330223"/>
            <a:ext cx="9437602" cy="1195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0" i="0" lang="en-US" sz="6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Vzdělávací aktivita 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3"/>
          <p:cNvSpPr txBox="1"/>
          <p:nvPr/>
        </p:nvSpPr>
        <p:spPr>
          <a:xfrm>
            <a:off x="3848533" y="2721076"/>
            <a:ext cx="10590934" cy="61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Testování mikrovzdělávací platformy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23"/>
          <p:cNvSpPr txBox="1"/>
          <p:nvPr/>
        </p:nvSpPr>
        <p:spPr>
          <a:xfrm>
            <a:off x="1019175" y="4019524"/>
            <a:ext cx="7954747" cy="426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Kroky: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23"/>
          <p:cNvSpPr txBox="1"/>
          <p:nvPr/>
        </p:nvSpPr>
        <p:spPr>
          <a:xfrm>
            <a:off x="1028700" y="4638649"/>
            <a:ext cx="8432700" cy="6417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Utvořte skupiny po 2-3 lidech.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Založte si účet správce na </a:t>
            </a: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Career Compass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Vyzkoušejte jeden z dostupných kurzů. Vyberte si kurz, který je pro vaši skupinu relevantní nebo zajímavý..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Vyplňte pracovní list aktivity (</a:t>
            </a: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Canva Link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a zhodnoťte kurz.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 konci se všemi diskutujte o platformě - podělte se o zkušenosti vaší skupiny.!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3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3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4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4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4"/>
          <p:cNvSpPr/>
          <p:nvPr/>
        </p:nvSpPr>
        <p:spPr>
          <a:xfrm>
            <a:off x="11016451" y="4381474"/>
            <a:ext cx="6242849" cy="3950021"/>
          </a:xfrm>
          <a:custGeom>
            <a:rect b="b" l="l" r="r" t="t"/>
            <a:pathLst>
              <a:path extrusionOk="0" h="3950021" w="6242849">
                <a:moveTo>
                  <a:pt x="0" y="0"/>
                </a:moveTo>
                <a:lnTo>
                  <a:pt x="6242849" y="0"/>
                </a:lnTo>
                <a:lnTo>
                  <a:pt x="6242849" y="3950020"/>
                </a:lnTo>
                <a:lnTo>
                  <a:pt x="0" y="39500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4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4"/>
          <p:cNvSpPr txBox="1"/>
          <p:nvPr/>
        </p:nvSpPr>
        <p:spPr>
          <a:xfrm>
            <a:off x="4425199" y="1330223"/>
            <a:ext cx="9437602" cy="1195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0" i="0" lang="en-US" sz="6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Vzdělávací aktivita 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24"/>
          <p:cNvSpPr txBox="1"/>
          <p:nvPr/>
        </p:nvSpPr>
        <p:spPr>
          <a:xfrm>
            <a:off x="3494295" y="2731341"/>
            <a:ext cx="11299410" cy="61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Mikroučební videa - Identifikace technik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4"/>
          <p:cNvSpPr txBox="1"/>
          <p:nvPr/>
        </p:nvSpPr>
        <p:spPr>
          <a:xfrm>
            <a:off x="1019175" y="4019524"/>
            <a:ext cx="7954747" cy="426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Kroky: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4"/>
          <p:cNvSpPr txBox="1"/>
          <p:nvPr/>
        </p:nvSpPr>
        <p:spPr>
          <a:xfrm>
            <a:off x="1028700" y="4638649"/>
            <a:ext cx="8432556" cy="4108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Facilitátor přidělí každému účastníkovi jedno z pěti mikrovýukových videí, které si má prohlédnout a zkontrolovat.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Podívejte se na přidělené video a vyplňte pracovní list (</a:t>
            </a: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Canva Link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k identifikaci technik mikroučení!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Najděte účastníka, který sledoval jiné video než vy. Oba byste měli sdílet svá videa a diskutovat o technikách, které jste identifikovali.Zamyslete se - co je klíčem úspěchu mikrovzdělávacího videa?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5"/>
          <p:cNvSpPr/>
          <p:nvPr/>
        </p:nvSpPr>
        <p:spPr>
          <a:xfrm>
            <a:off x="13351355" y="7027218"/>
            <a:ext cx="3907945" cy="2231082"/>
          </a:xfrm>
          <a:custGeom>
            <a:rect b="b" l="l" r="r" t="t"/>
            <a:pathLst>
              <a:path extrusionOk="0" h="2231082" w="3907945">
                <a:moveTo>
                  <a:pt x="0" y="0"/>
                </a:moveTo>
                <a:lnTo>
                  <a:pt x="3907945" y="0"/>
                </a:lnTo>
                <a:lnTo>
                  <a:pt x="3907945" y="2231082"/>
                </a:lnTo>
                <a:lnTo>
                  <a:pt x="0" y="22310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4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5"/>
          <p:cNvSpPr txBox="1"/>
          <p:nvPr/>
        </p:nvSpPr>
        <p:spPr>
          <a:xfrm>
            <a:off x="4425199" y="1330223"/>
            <a:ext cx="9437602" cy="1195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0" i="0" lang="en-US" sz="6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Vzdělávací aktivita 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5"/>
          <p:cNvSpPr txBox="1"/>
          <p:nvPr/>
        </p:nvSpPr>
        <p:spPr>
          <a:xfrm>
            <a:off x="3494295" y="2731341"/>
            <a:ext cx="11299410" cy="61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Mikrovzdělávací videa – identifikace technik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5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5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5"/>
          <p:cNvSpPr txBox="1"/>
          <p:nvPr/>
        </p:nvSpPr>
        <p:spPr>
          <a:xfrm>
            <a:off x="1028700" y="3876348"/>
            <a:ext cx="7954747" cy="426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Video odkazy na mikrovzdělávání (pro školitele):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5"/>
          <p:cNvSpPr txBox="1"/>
          <p:nvPr/>
        </p:nvSpPr>
        <p:spPr>
          <a:xfrm>
            <a:off x="1028700" y="4634865"/>
            <a:ext cx="8432556" cy="5493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Video 1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Výukový kurz matematiky o Pythagorově větě. Můžete také použít krátké video z Khan Academy, například toto </a:t>
            </a:r>
            <a:r>
              <a:rPr b="0" i="0" lang="en-US" sz="2000" u="sng" cap="none" strike="noStrik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</a:rPr>
              <a:t>zde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Video 2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en-US" sz="2000" u="none" cap="none" strike="noStrik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Výuka španělštiny.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Video </a:t>
            </a:r>
            <a:r>
              <a:rPr b="0" i="0" lang="en-US" sz="2000" u="sng" cap="none" strike="noStrik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Video o řízení bezpečnosti na pracovišti.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Video 4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Anatomické video popisující zásobování srdce krví. Účastníci se mohou podívat na toto </a:t>
            </a:r>
            <a:r>
              <a:rPr b="0" i="0" lang="en-US" sz="2000" u="sng" cap="none" strike="noStrik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</a:rPr>
              <a:t>video.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Video 5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Ted Talk o prvních 21 dnech života včely.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6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6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6"/>
          <p:cNvSpPr/>
          <p:nvPr/>
        </p:nvSpPr>
        <p:spPr>
          <a:xfrm>
            <a:off x="15243940" y="7634033"/>
            <a:ext cx="2015360" cy="1624267"/>
          </a:xfrm>
          <a:custGeom>
            <a:rect b="b" l="l" r="r" t="t"/>
            <a:pathLst>
              <a:path extrusionOk="0" h="1624267" w="2015360">
                <a:moveTo>
                  <a:pt x="0" y="0"/>
                </a:moveTo>
                <a:lnTo>
                  <a:pt x="2015360" y="0"/>
                </a:lnTo>
                <a:lnTo>
                  <a:pt x="2015360" y="1624267"/>
                </a:lnTo>
                <a:lnTo>
                  <a:pt x="0" y="16242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4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6"/>
          <p:cNvSpPr txBox="1"/>
          <p:nvPr/>
        </p:nvSpPr>
        <p:spPr>
          <a:xfrm>
            <a:off x="4425199" y="1330223"/>
            <a:ext cx="9437602" cy="1195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0" i="0" lang="en-US" sz="6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Vzdělávací aktivita 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26"/>
          <p:cNvSpPr txBox="1"/>
          <p:nvPr/>
        </p:nvSpPr>
        <p:spPr>
          <a:xfrm>
            <a:off x="2019678" y="2745842"/>
            <a:ext cx="14248644" cy="61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Vytvořte si vlastní mikrovýukové video určené pro dospělé studenty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6"/>
          <p:cNvSpPr txBox="1"/>
          <p:nvPr/>
        </p:nvSpPr>
        <p:spPr>
          <a:xfrm>
            <a:off x="1019175" y="4019524"/>
            <a:ext cx="7954747" cy="426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Tvorba vlastního vzdělávacího videa - průvodce 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6"/>
          <p:cNvSpPr txBox="1"/>
          <p:nvPr/>
        </p:nvSpPr>
        <p:spPr>
          <a:xfrm>
            <a:off x="1028700" y="4638649"/>
            <a:ext cx="15239622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Software a aplikace 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Camtasia - vytváření a nahrávání výukových videí, např. lze použít k nahrávání obrazovky při prezentaci.. </a:t>
            </a: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Camtasia Tutorial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Animoto - Vytvářejte jednoduchá videa pomocí šablony videa a nahrávejte vlastní média (obrázky, videa atd.). Můžete přidat text a zvuk. </a:t>
            </a: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Animoto Tutorial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Powtoon - Powtoon lze použít k vytváření jednoduchých animací. Můžete také nahrát a zahrnout vlastní média.. </a:t>
            </a: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Powtoon Tutorials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26"/>
          <p:cNvSpPr txBox="1"/>
          <p:nvPr/>
        </p:nvSpPr>
        <p:spPr>
          <a:xfrm>
            <a:off x="1019175" y="7710461"/>
            <a:ext cx="15239622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Další zdroje 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439C"/>
              </a:buClr>
              <a:buSzPts val="2000"/>
              <a:buFont typeface="Arial"/>
              <a:buChar char="•"/>
            </a:pP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Article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Tipy pro tvorbu mikrovýukového videa.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439C"/>
              </a:buClr>
              <a:buSzPts val="2000"/>
              <a:buFont typeface="Arial"/>
              <a:buChar char="•"/>
            </a:pP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Article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Jak napsat scénář videa.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7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7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7"/>
          <p:cNvSpPr/>
          <p:nvPr/>
        </p:nvSpPr>
        <p:spPr>
          <a:xfrm>
            <a:off x="14306458" y="6681274"/>
            <a:ext cx="2952842" cy="2577026"/>
          </a:xfrm>
          <a:custGeom>
            <a:rect b="b" l="l" r="r" t="t"/>
            <a:pathLst>
              <a:path extrusionOk="0" h="2577026" w="2952842">
                <a:moveTo>
                  <a:pt x="0" y="0"/>
                </a:moveTo>
                <a:lnTo>
                  <a:pt x="2952842" y="0"/>
                </a:lnTo>
                <a:lnTo>
                  <a:pt x="2952842" y="2577026"/>
                </a:lnTo>
                <a:lnTo>
                  <a:pt x="0" y="25770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4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7"/>
          <p:cNvSpPr txBox="1"/>
          <p:nvPr/>
        </p:nvSpPr>
        <p:spPr>
          <a:xfrm>
            <a:off x="4425199" y="1330223"/>
            <a:ext cx="9437602" cy="1195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0" i="0" lang="en-US" sz="6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Vzdělávací aktivita 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7"/>
          <p:cNvSpPr txBox="1"/>
          <p:nvPr/>
        </p:nvSpPr>
        <p:spPr>
          <a:xfrm>
            <a:off x="2019678" y="2745842"/>
            <a:ext cx="14248644" cy="61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Vytvořte si vlastní mikrovýukové video určené pro dospělé studenty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7"/>
          <p:cNvSpPr txBox="1"/>
          <p:nvPr/>
        </p:nvSpPr>
        <p:spPr>
          <a:xfrm>
            <a:off x="1019175" y="3682340"/>
            <a:ext cx="8093618" cy="426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Kroky: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7"/>
          <p:cNvSpPr txBox="1"/>
          <p:nvPr/>
        </p:nvSpPr>
        <p:spPr>
          <a:xfrm>
            <a:off x="1028866" y="4301465"/>
            <a:ext cx="12833935" cy="55353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Pracujte se stejným účastníkem, se kterým jste pracovali při poslední aktivitě (vzdělávací aktivita 3)..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Společně proberte nápady na téma vašeho videa pro mikrovzdělávání. Nezapomeňte, že toto video bude určeno dospělým studentům!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Jakmile se rozhodnete pro téma, věnujte 20-30 minut průzkumu obsahu videa, které do něj zahrnete. Společně napište osnovu nebo scénář videa. (</a:t>
            </a:r>
            <a:r>
              <a:rPr b="0" i="0" lang="en-US" sz="2200" u="sng" cap="none" strike="noStrik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</a:rPr>
              <a:t>šablony</a:t>
            </a: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). V případě potřeby si můžete vytvořit hrubý storyboard/skicu.!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Vytvořte video! Existuje několik způsobů, jak na to (viz předchozí snímek) - vyberte si metodu, ve které se cítíte nejjistěji..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Vaše skupina všem představí své video. Nebojte se, že by bylo neúplné! Nabídněte ostatním skupinám konstruktivní zpětnou vazbu a společně diskutujte o zkušenostech.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8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28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28"/>
          <p:cNvSpPr/>
          <p:nvPr/>
        </p:nvSpPr>
        <p:spPr>
          <a:xfrm>
            <a:off x="10732300" y="1586890"/>
            <a:ext cx="6527000" cy="7907159"/>
          </a:xfrm>
          <a:custGeom>
            <a:rect b="b" l="l" r="r" t="t"/>
            <a:pathLst>
              <a:path extrusionOk="0" h="7907159" w="6527000">
                <a:moveTo>
                  <a:pt x="0" y="0"/>
                </a:moveTo>
                <a:lnTo>
                  <a:pt x="6527000" y="0"/>
                </a:lnTo>
                <a:lnTo>
                  <a:pt x="6527000" y="7907159"/>
                </a:lnTo>
                <a:lnTo>
                  <a:pt x="0" y="79071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41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8"/>
          <p:cNvSpPr/>
          <p:nvPr/>
        </p:nvSpPr>
        <p:spPr>
          <a:xfrm>
            <a:off x="1606470" y="6111253"/>
            <a:ext cx="2828919" cy="2828919"/>
          </a:xfrm>
          <a:custGeom>
            <a:rect b="b" l="l" r="r" t="t"/>
            <a:pathLst>
              <a:path extrusionOk="0" h="2828919" w="2828919">
                <a:moveTo>
                  <a:pt x="0" y="0"/>
                </a:moveTo>
                <a:lnTo>
                  <a:pt x="2828919" y="0"/>
                </a:lnTo>
                <a:lnTo>
                  <a:pt x="2828919" y="2828919"/>
                </a:lnTo>
                <a:lnTo>
                  <a:pt x="0" y="28289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8"/>
          <p:cNvSpPr txBox="1"/>
          <p:nvPr/>
        </p:nvSpPr>
        <p:spPr>
          <a:xfrm>
            <a:off x="1606470" y="1644040"/>
            <a:ext cx="8567081" cy="1195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0" i="0" lang="en-US" sz="6999" u="none" cap="none" strike="noStrike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FAQ sezení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8"/>
          <p:cNvSpPr txBox="1"/>
          <p:nvPr/>
        </p:nvSpPr>
        <p:spPr>
          <a:xfrm>
            <a:off x="1606470" y="3148978"/>
            <a:ext cx="8567081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Položte facilitátorovi jakékoli otázky týkající se dnešního školení a vzdělávacích aktivit..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Vyplňte připravený </a:t>
            </a: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evaluation form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9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9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9"/>
          <p:cNvSpPr txBox="1"/>
          <p:nvPr/>
        </p:nvSpPr>
        <p:spPr>
          <a:xfrm>
            <a:off x="7034565" y="2994538"/>
            <a:ext cx="10505532" cy="6301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Zdroje: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4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b="0" i="0" sz="24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Camtasia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Powtoons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Animoto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Nearpod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Adobe Captivate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Tutoriály a další informace: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b="0" i="0" sz="24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439C"/>
              </a:buClr>
              <a:buSzPts val="2000"/>
              <a:buFont typeface="Arial"/>
              <a:buChar char="•"/>
            </a:pP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Video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5 tipy na tvorbu úspěšných mikrovýukových videí.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1" marL="43180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439C"/>
              </a:buClr>
              <a:buSzPts val="2000"/>
              <a:buFont typeface="Arial"/>
              <a:buChar char="•"/>
            </a:pPr>
            <a:r>
              <a:rPr b="0" i="0" lang="en-US" sz="2000" u="sng" cap="none" strike="noStrik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</a:rPr>
              <a:t>Videa</a:t>
            </a:r>
            <a:r>
              <a:rPr b="0" i="0" lang="en-US" sz="2000" u="none" cap="none" strike="noStrik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krocích k vytvoření videa pro mikrovzdělávání. Obsahuje video o tom, jak napsat scénář a vytvořit storyboard..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9"/>
          <p:cNvSpPr txBox="1"/>
          <p:nvPr/>
        </p:nvSpPr>
        <p:spPr>
          <a:xfrm>
            <a:off x="1606470" y="1634515"/>
            <a:ext cx="14333740" cy="1195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0" i="0" lang="en-US" sz="6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Užitečné odkazy a zdroje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29"/>
          <p:cNvSpPr/>
          <p:nvPr/>
        </p:nvSpPr>
        <p:spPr>
          <a:xfrm>
            <a:off x="1606470" y="3076548"/>
            <a:ext cx="5003508" cy="6638552"/>
          </a:xfrm>
          <a:custGeom>
            <a:rect b="b" l="l" r="r" t="t"/>
            <a:pathLst>
              <a:path extrusionOk="0" h="7084086" w="5339309">
                <a:moveTo>
                  <a:pt x="0" y="6725158"/>
                </a:moveTo>
                <a:lnTo>
                  <a:pt x="0" y="358927"/>
                </a:lnTo>
                <a:cubicBezTo>
                  <a:pt x="0" y="160573"/>
                  <a:pt x="181537" y="0"/>
                  <a:pt x="405787" y="0"/>
                </a:cubicBezTo>
                <a:lnTo>
                  <a:pt x="4933521" y="0"/>
                </a:lnTo>
                <a:cubicBezTo>
                  <a:pt x="5157772" y="0"/>
                  <a:pt x="5339309" y="161517"/>
                  <a:pt x="5339309" y="358927"/>
                </a:cubicBezTo>
                <a:lnTo>
                  <a:pt x="5339309" y="6725158"/>
                </a:lnTo>
                <a:cubicBezTo>
                  <a:pt x="5339309" y="6923513"/>
                  <a:pt x="5157772" y="7084086"/>
                  <a:pt x="4933521" y="7084086"/>
                </a:cubicBezTo>
                <a:lnTo>
                  <a:pt x="405787" y="7084086"/>
                </a:lnTo>
                <a:cubicBezTo>
                  <a:pt x="182604" y="7084086"/>
                  <a:pt x="0" y="6923513"/>
                  <a:pt x="0" y="6725158"/>
                </a:cubicBezTo>
                <a:close/>
              </a:path>
            </a:pathLst>
          </a:custGeom>
          <a:blipFill rotWithShape="1">
            <a:blip r:embed="rId7">
              <a:alphaModFix amt="70000"/>
            </a:blip>
            <a:stretch>
              <a:fillRect b="0" l="-49562" r="-4956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0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0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0"/>
          <p:cNvSpPr/>
          <p:nvPr/>
        </p:nvSpPr>
        <p:spPr>
          <a:xfrm>
            <a:off x="1637986" y="3137413"/>
            <a:ext cx="4971992" cy="6596737"/>
          </a:xfrm>
          <a:custGeom>
            <a:rect b="b" l="l" r="r" t="t"/>
            <a:pathLst>
              <a:path extrusionOk="0" h="7084086" w="5339309">
                <a:moveTo>
                  <a:pt x="0" y="6725158"/>
                </a:moveTo>
                <a:lnTo>
                  <a:pt x="0" y="358927"/>
                </a:lnTo>
                <a:cubicBezTo>
                  <a:pt x="0" y="160573"/>
                  <a:pt x="181537" y="0"/>
                  <a:pt x="405787" y="0"/>
                </a:cubicBezTo>
                <a:lnTo>
                  <a:pt x="4933521" y="0"/>
                </a:lnTo>
                <a:cubicBezTo>
                  <a:pt x="5157772" y="0"/>
                  <a:pt x="5339309" y="161517"/>
                  <a:pt x="5339309" y="358927"/>
                </a:cubicBezTo>
                <a:lnTo>
                  <a:pt x="5339309" y="6725158"/>
                </a:lnTo>
                <a:cubicBezTo>
                  <a:pt x="5339309" y="6923513"/>
                  <a:pt x="5157772" y="7084086"/>
                  <a:pt x="4933521" y="7084086"/>
                </a:cubicBezTo>
                <a:lnTo>
                  <a:pt x="405787" y="7084086"/>
                </a:lnTo>
                <a:cubicBezTo>
                  <a:pt x="182604" y="7084086"/>
                  <a:pt x="0" y="6923513"/>
                  <a:pt x="0" y="6725158"/>
                </a:cubicBezTo>
                <a:close/>
              </a:path>
            </a:pathLst>
          </a:custGeom>
          <a:blipFill rotWithShape="1">
            <a:blip r:embed="rId6">
              <a:alphaModFix amt="70000"/>
            </a:blip>
            <a:stretch>
              <a:fillRect b="0" l="-49562" r="-4956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30"/>
          <p:cNvSpPr txBox="1"/>
          <p:nvPr/>
        </p:nvSpPr>
        <p:spPr>
          <a:xfrm>
            <a:off x="7010400" y="2828419"/>
            <a:ext cx="10993392" cy="58169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94310" lvl="1" marL="38862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Burns, M. (2019, March 2). 7 Tips for creating engaging microlearning videos for your online course. Retrieved from </a:t>
            </a:r>
            <a:r>
              <a:rPr b="0" i="0" lang="en-US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https://elearningindustry.com/engaging-microlearning-videos-online-course-7-tips-creating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4310" lvl="1" marL="38862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Henriksen, E. (2023, October 30). How to write a video script. Retrieved from </a:t>
            </a:r>
            <a:r>
              <a:rPr b="0" i="0" lang="en-US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https://www.synthesia.io/post/how-to-write-a-video-script#step-4-write-a-short-brief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1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4310" lvl="1" marL="38862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Instructional Design Australia (2024). How to design effective microlearning experiences for adult learners. Retrieved from </a:t>
            </a:r>
            <a:r>
              <a:rPr b="0" i="0" lang="en-US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https://instructionaldesign.com.au/how-to-design-effective-microlearning-experiences-for-adult-learners/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1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4310" lvl="1" marL="38862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Kelly, T. (2024). Challenges with adult learning. Using microlearning to effectively educate. Retrieved from </a:t>
            </a:r>
            <a:r>
              <a:rPr b="0" i="0" lang="en-US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https://kta.com/kta-university/using-microlearning-educate/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1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4310" lvl="1" marL="38862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Nehra, M. (2021, October 14). The science behind the effectiveness of microlearning. Retrieved from </a:t>
            </a:r>
            <a:r>
              <a:rPr b="0" i="0" lang="en-US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https://elearningindustry.com/science-behind-the-effectiveness-of-microlearning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1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4310" lvl="1" marL="38862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Symonds, V. (2024, January 23). 3 More free fun ice breakers for meetings, conferences, and workshops. Retrieved from </a:t>
            </a:r>
            <a:r>
              <a:rPr b="0" i="0" lang="en-US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2"/>
              </a:rPr>
              <a:t>https://symondsresearch.com/fun-ice-breakers/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30"/>
          <p:cNvSpPr txBox="1"/>
          <p:nvPr/>
        </p:nvSpPr>
        <p:spPr>
          <a:xfrm>
            <a:off x="1606470" y="1634515"/>
            <a:ext cx="14333740" cy="1195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b="0" i="0" lang="en-US" sz="6999" u="none" cap="none" strike="noStrik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Užitečné odkazy a zdroje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06" l="0" r="0" t="-151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31"/>
          <p:cNvSpPr/>
          <p:nvPr/>
        </p:nvSpPr>
        <p:spPr>
          <a:xfrm rot="-7011319">
            <a:off x="1539163" y="8903384"/>
            <a:ext cx="1739612" cy="2686659"/>
          </a:xfrm>
          <a:custGeom>
            <a:rect b="b" l="l" r="r" t="t"/>
            <a:pathLst>
              <a:path extrusionOk="0" h="2686659" w="1739612">
                <a:moveTo>
                  <a:pt x="0" y="0"/>
                </a:moveTo>
                <a:lnTo>
                  <a:pt x="1739611" y="0"/>
                </a:lnTo>
                <a:lnTo>
                  <a:pt x="1739611" y="2686658"/>
                </a:lnTo>
                <a:lnTo>
                  <a:pt x="0" y="26866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1"/>
          <p:cNvSpPr/>
          <p:nvPr/>
        </p:nvSpPr>
        <p:spPr>
          <a:xfrm>
            <a:off x="4513081" y="8796379"/>
            <a:ext cx="5854754" cy="2427062"/>
          </a:xfrm>
          <a:custGeom>
            <a:rect b="b" l="l" r="r" t="t"/>
            <a:pathLst>
              <a:path extrusionOk="0" h="2427062" w="5854754">
                <a:moveTo>
                  <a:pt x="0" y="0"/>
                </a:moveTo>
                <a:lnTo>
                  <a:pt x="5854755" y="0"/>
                </a:lnTo>
                <a:lnTo>
                  <a:pt x="5854755" y="2427062"/>
                </a:lnTo>
                <a:lnTo>
                  <a:pt x="0" y="24270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1"/>
          <p:cNvSpPr/>
          <p:nvPr/>
        </p:nvSpPr>
        <p:spPr>
          <a:xfrm>
            <a:off x="15795726" y="8589283"/>
            <a:ext cx="3238628" cy="3040262"/>
          </a:xfrm>
          <a:custGeom>
            <a:rect b="b" l="l" r="r" t="t"/>
            <a:pathLst>
              <a:path extrusionOk="0" h="3040262" w="3238628">
                <a:moveTo>
                  <a:pt x="0" y="0"/>
                </a:moveTo>
                <a:lnTo>
                  <a:pt x="3238628" y="0"/>
                </a:lnTo>
                <a:lnTo>
                  <a:pt x="3238628" y="3040262"/>
                </a:lnTo>
                <a:lnTo>
                  <a:pt x="0" y="3040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1"/>
          <p:cNvSpPr/>
          <p:nvPr/>
        </p:nvSpPr>
        <p:spPr>
          <a:xfrm rot="-5400000">
            <a:off x="-2405466" y="8833478"/>
            <a:ext cx="5451057" cy="1417275"/>
          </a:xfrm>
          <a:custGeom>
            <a:rect b="b" l="l" r="r" t="t"/>
            <a:pathLst>
              <a:path extrusionOk="0" h="1417275" w="5451057">
                <a:moveTo>
                  <a:pt x="0" y="0"/>
                </a:moveTo>
                <a:lnTo>
                  <a:pt x="5451057" y="0"/>
                </a:lnTo>
                <a:lnTo>
                  <a:pt x="5451057" y="1417275"/>
                </a:lnTo>
                <a:lnTo>
                  <a:pt x="0" y="141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1"/>
          <p:cNvSpPr/>
          <p:nvPr/>
        </p:nvSpPr>
        <p:spPr>
          <a:xfrm>
            <a:off x="14457555" y="-426675"/>
            <a:ext cx="3546237" cy="2506007"/>
          </a:xfrm>
          <a:custGeom>
            <a:rect b="b" l="l" r="r" t="t"/>
            <a:pathLst>
              <a:path extrusionOk="0" h="2506007" w="3546237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31"/>
          <p:cNvSpPr/>
          <p:nvPr/>
        </p:nvSpPr>
        <p:spPr>
          <a:xfrm>
            <a:off x="861949" y="535796"/>
            <a:ext cx="2766085" cy="581065"/>
          </a:xfrm>
          <a:custGeom>
            <a:rect b="b" l="l" r="r" t="t"/>
            <a:pathLst>
              <a:path extrusionOk="0" h="581065" w="2766085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31"/>
          <p:cNvSpPr txBox="1"/>
          <p:nvPr/>
        </p:nvSpPr>
        <p:spPr>
          <a:xfrm>
            <a:off x="1209511" y="2744152"/>
            <a:ext cx="8592946" cy="39518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B5981"/>
                </a:solidFill>
                <a:latin typeface="Arial"/>
                <a:ea typeface="Arial"/>
                <a:cs typeface="Arial"/>
                <a:sym typeface="Arial"/>
              </a:rPr>
              <a:t>DĚKUJEME VÁM!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31"/>
          <p:cNvSpPr/>
          <p:nvPr/>
        </p:nvSpPr>
        <p:spPr>
          <a:xfrm>
            <a:off x="8181757" y="-2527103"/>
            <a:ext cx="3717926" cy="4013955"/>
          </a:xfrm>
          <a:custGeom>
            <a:rect b="b" l="l" r="r" t="t"/>
            <a:pathLst>
              <a:path extrusionOk="0" h="4013955" w="3717926">
                <a:moveTo>
                  <a:pt x="0" y="0"/>
                </a:moveTo>
                <a:lnTo>
                  <a:pt x="3717926" y="0"/>
                </a:lnTo>
                <a:lnTo>
                  <a:pt x="3717926" y="4013955"/>
                </a:lnTo>
                <a:lnTo>
                  <a:pt x="0" y="40139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31"/>
          <p:cNvSpPr/>
          <p:nvPr/>
        </p:nvSpPr>
        <p:spPr>
          <a:xfrm>
            <a:off x="3518459" y="-1690907"/>
            <a:ext cx="3069800" cy="2517236"/>
          </a:xfrm>
          <a:custGeom>
            <a:rect b="b" l="l" r="r" t="t"/>
            <a:pathLst>
              <a:path extrusionOk="0" h="2517236" w="3069800">
                <a:moveTo>
                  <a:pt x="0" y="0"/>
                </a:moveTo>
                <a:lnTo>
                  <a:pt x="3069799" y="0"/>
                </a:lnTo>
                <a:lnTo>
                  <a:pt x="3069799" y="2517236"/>
                </a:lnTo>
                <a:lnTo>
                  <a:pt x="0" y="25172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31"/>
          <p:cNvSpPr/>
          <p:nvPr/>
        </p:nvSpPr>
        <p:spPr>
          <a:xfrm rot="5400000">
            <a:off x="15398149" y="2089354"/>
            <a:ext cx="5451057" cy="1417275"/>
          </a:xfrm>
          <a:custGeom>
            <a:rect b="b" l="l" r="r" t="t"/>
            <a:pathLst>
              <a:path extrusionOk="0" h="1417275" w="5451057">
                <a:moveTo>
                  <a:pt x="0" y="0"/>
                </a:moveTo>
                <a:lnTo>
                  <a:pt x="5451057" y="0"/>
                </a:lnTo>
                <a:lnTo>
                  <a:pt x="5451057" y="1417275"/>
                </a:lnTo>
                <a:lnTo>
                  <a:pt x="0" y="141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1"/>
          <p:cNvSpPr/>
          <p:nvPr/>
        </p:nvSpPr>
        <p:spPr>
          <a:xfrm rot="-1227321">
            <a:off x="-1075739" y="1424203"/>
            <a:ext cx="1893330" cy="2747577"/>
          </a:xfrm>
          <a:custGeom>
            <a:rect b="b" l="l" r="r" t="t"/>
            <a:pathLst>
              <a:path extrusionOk="0" h="2747577" w="1893330">
                <a:moveTo>
                  <a:pt x="0" y="0"/>
                </a:moveTo>
                <a:lnTo>
                  <a:pt x="1893331" y="0"/>
                </a:lnTo>
                <a:lnTo>
                  <a:pt x="1893331" y="2747577"/>
                </a:lnTo>
                <a:lnTo>
                  <a:pt x="0" y="27475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31"/>
          <p:cNvSpPr/>
          <p:nvPr/>
        </p:nvSpPr>
        <p:spPr>
          <a:xfrm flipH="1">
            <a:off x="10548811" y="1640635"/>
            <a:ext cx="5246915" cy="7223246"/>
          </a:xfrm>
          <a:custGeom>
            <a:rect b="b" l="l" r="r" t="t"/>
            <a:pathLst>
              <a:path extrusionOk="0" h="8741825" w="6350000">
                <a:moveTo>
                  <a:pt x="6350000" y="8298906"/>
                </a:moveTo>
                <a:lnTo>
                  <a:pt x="6350000" y="442919"/>
                </a:lnTo>
                <a:cubicBezTo>
                  <a:pt x="6350000" y="198148"/>
                  <a:pt x="6134100" y="0"/>
                  <a:pt x="5867400" y="0"/>
                </a:cubicBezTo>
                <a:lnTo>
                  <a:pt x="482600" y="0"/>
                </a:lnTo>
                <a:cubicBezTo>
                  <a:pt x="215900" y="0"/>
                  <a:pt x="0" y="199314"/>
                  <a:pt x="0" y="442919"/>
                </a:cubicBezTo>
                <a:lnTo>
                  <a:pt x="0" y="8298906"/>
                </a:lnTo>
                <a:cubicBezTo>
                  <a:pt x="0" y="8543677"/>
                  <a:pt x="215900" y="8741825"/>
                  <a:pt x="482600" y="8741825"/>
                </a:cubicBezTo>
                <a:lnTo>
                  <a:pt x="5867400" y="8741825"/>
                </a:lnTo>
                <a:cubicBezTo>
                  <a:pt x="6132830" y="8741825"/>
                  <a:pt x="6350000" y="8543677"/>
                  <a:pt x="6350000" y="8298906"/>
                </a:cubicBezTo>
                <a:close/>
              </a:path>
            </a:pathLst>
          </a:custGeom>
          <a:blipFill rotWithShape="1">
            <a:blip r:embed="rId13">
              <a:alphaModFix amt="70000"/>
            </a:blip>
            <a:stretch>
              <a:fillRect b="0" l="-81696" r="-2491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