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Roboto Bold" charset="1" panose="02000000000000000000"/>
      <p:regular r:id="rId25"/>
    </p:embeddedFont>
    <p:embeddedFont>
      <p:font typeface="Roboto" charset="1" panose="02000000000000000000"/>
      <p:regular r:id="rId27"/>
    </p:embeddedFont>
    <p:embeddedFont>
      <p:font typeface="Tahoma Bold" charset="1" panose="020B0804030504040204"/>
      <p:regular r:id="rId28"/>
    </p:embeddedFont>
    <p:embeddedFont>
      <p:font typeface="Arial Bold" charset="1" panose="020B0802020202020204"/>
      <p:regular r:id="rId29"/>
    </p:embeddedFont>
    <p:embeddedFont>
      <p:font typeface="Trebuchet MS" charset="1" panose="020B0603020202020204"/>
      <p:regular r:id="rId32"/>
    </p:embeddedFont>
    <p:embeddedFont>
      <p:font typeface="TT Rounds Condensed" charset="1" panose="02000506030000020003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notesMasters/notesMaster1.xml" Type="http://schemas.openxmlformats.org/officeDocument/2006/relationships/notesMaster"/><Relationship Id="rId23" Target="theme/theme2.xml" Type="http://schemas.openxmlformats.org/officeDocument/2006/relationships/theme"/><Relationship Id="rId24" Target="notesSlides/notesSlide1.xml" Type="http://schemas.openxmlformats.org/officeDocument/2006/relationships/notesSlide"/><Relationship Id="rId25" Target="fonts/font25.fntdata" Type="http://schemas.openxmlformats.org/officeDocument/2006/relationships/font"/><Relationship Id="rId26" Target="notesSlides/notesSlide2.xml" Type="http://schemas.openxmlformats.org/officeDocument/2006/relationships/notes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notesSlides/notesSlide3.xml" Type="http://schemas.openxmlformats.org/officeDocument/2006/relationships/notesSlide"/><Relationship Id="rId31" Target="notesSlides/notesSlide4.xml" Type="http://schemas.openxmlformats.org/officeDocument/2006/relationships/notesSlide"/><Relationship Id="rId32" Target="fonts/font32.fntdata" Type="http://schemas.openxmlformats.org/officeDocument/2006/relationships/font"/><Relationship Id="rId33" Target="notesSlides/notesSlide5.xml" Type="http://schemas.openxmlformats.org/officeDocument/2006/relationships/notesSlide"/><Relationship Id="rId34" Target="notesSlides/notesSlide6.xml" Type="http://schemas.openxmlformats.org/officeDocument/2006/relationships/notesSlide"/><Relationship Id="rId35" Target="notesSlides/notesSlide7.xml" Type="http://schemas.openxmlformats.org/officeDocument/2006/relationships/notesSlide"/><Relationship Id="rId36" Target="notesSlides/notesSlide8.xml" Type="http://schemas.openxmlformats.org/officeDocument/2006/relationships/notesSlide"/><Relationship Id="rId37" Target="fonts/font37.fntdata" Type="http://schemas.openxmlformats.org/officeDocument/2006/relationships/font"/><Relationship Id="rId38" Target="notesSlides/notesSlide9.xml" Type="http://schemas.openxmlformats.org/officeDocument/2006/relationships/notesSlide"/><Relationship Id="rId39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1.xml" Type="http://schemas.openxmlformats.org/officeDocument/2006/relationships/notesSlide"/><Relationship Id="rId41" Target="notesSlides/notesSlide12.xml" Type="http://schemas.openxmlformats.org/officeDocument/2006/relationships/notesSlide"/><Relationship Id="rId42" Target="notesSlides/notesSlide13.xml" Type="http://schemas.openxmlformats.org/officeDocument/2006/relationships/notesSlide"/><Relationship Id="rId43" Target="notesSlides/notesSlide14.xml" Type="http://schemas.openxmlformats.org/officeDocument/2006/relationships/notesSlide"/><Relationship Id="rId44" Target="notesSlides/notesSlide15.xml" Type="http://schemas.openxmlformats.org/officeDocument/2006/relationships/notesSlide"/><Relationship Id="rId45" Target="notesSlides/notesSlide16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Module 3: Introduction to Career Management Skills; introducing adult educators to the Scottish CMS Framework, emerging needs among young adults related to career management; and how to engage these young adults through online and social channels. 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pn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5.pn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6.png" Type="http://schemas.openxmlformats.org/officeDocument/2006/relationships/image"/><Relationship Id="rId4" Target="../media/image5.png" Type="http://schemas.openxmlformats.org/officeDocument/2006/relationships/image"/><Relationship Id="rId5" Target="../media/image7.png" Type="http://schemas.openxmlformats.org/officeDocument/2006/relationships/image"/><Relationship Id="rId6" Target="../media/image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5.svg" Type="http://schemas.openxmlformats.org/officeDocument/2006/relationships/image"/><Relationship Id="rId12" Target="../media/image16.png" Type="http://schemas.openxmlformats.org/officeDocument/2006/relationships/image"/><Relationship Id="rId13" Target="../media/image3.jpeg" Type="http://schemas.openxmlformats.org/officeDocument/2006/relationships/image"/><Relationship Id="rId2" Target="../notesSlides/notesSlide5.xml" Type="http://schemas.openxmlformats.org/officeDocument/2006/relationships/notesSlide"/><Relationship Id="rId3" Target="../media/image8.jpeg" Type="http://schemas.openxmlformats.org/officeDocument/2006/relationships/image"/><Relationship Id="rId4" Target="../media/image9.jpeg" Type="http://schemas.openxmlformats.org/officeDocument/2006/relationships/image"/><Relationship Id="rId5" Target="../media/image5.pn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7.png" Type="http://schemas.openxmlformats.org/officeDocument/2006/relationships/image"/><Relationship Id="rId4" Target="../media/image18.jpeg" Type="http://schemas.openxmlformats.org/officeDocument/2006/relationships/image"/><Relationship Id="rId5" Target="../media/image3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7.png" Type="http://schemas.openxmlformats.org/officeDocument/2006/relationships/image"/><Relationship Id="rId4" Target="../media/image19.jpeg" Type="http://schemas.openxmlformats.org/officeDocument/2006/relationships/image"/><Relationship Id="rId5" Target="../media/image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17.png" Type="http://schemas.openxmlformats.org/officeDocument/2006/relationships/image"/><Relationship Id="rId6" Target="../media/image3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4.png" Type="http://schemas.openxmlformats.org/officeDocument/2006/relationships/image"/><Relationship Id="rId4" Target="../media/image22.jpe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https://www.skillsdevelopmentscotland.co.uk/what-we-do/scotlands-careers-services/career-management-skills-explained" TargetMode="External" Type="http://schemas.openxmlformats.org/officeDocument/2006/relationships/hyperlink"/><Relationship Id="rId8" Target="../media/image3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4.png" Type="http://schemas.openxmlformats.org/officeDocument/2006/relationships/image"/><Relationship Id="rId4" Target="../media/image22.jpe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4.png" Type="http://schemas.openxmlformats.org/officeDocument/2006/relationships/image"/><Relationship Id="rId4" Target="../media/image22.jpe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https://www.youtube.com/watch?v=zhpcgpqWc1Q" TargetMode="External" Type="http://schemas.openxmlformats.org/officeDocument/2006/relationships/hyperlink"/><Relationship Id="rId8" Target="../media/image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4.png" Type="http://schemas.openxmlformats.org/officeDocument/2006/relationships/image"/><Relationship Id="rId4" Target="../media/image22.jpe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4.png" Type="http://schemas.openxmlformats.org/officeDocument/2006/relationships/image"/><Relationship Id="rId4" Target="../media/image22.jpe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25.jpeg" Type="http://schemas.openxmlformats.org/officeDocument/2006/relationships/image"/><Relationship Id="rId4" Target="../media/image26.jpeg" Type="http://schemas.openxmlformats.org/officeDocument/2006/relationships/image"/><Relationship Id="rId5" Target="../media/image4.png" Type="http://schemas.openxmlformats.org/officeDocument/2006/relationships/image"/><Relationship Id="rId6" Target="../media/image3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27.jpeg" Type="http://schemas.openxmlformats.org/officeDocument/2006/relationships/image"/><Relationship Id="rId4" Target="../media/image28.jpeg" Type="http://schemas.openxmlformats.org/officeDocument/2006/relationships/image"/><Relationship Id="rId5" Target="../media/image4.png" Type="http://schemas.openxmlformats.org/officeDocument/2006/relationships/image"/><Relationship Id="rId6" Target="https://www.skillsdevelopmentscotland.co.uk/what-we-do/scotlands-careers-services/career-management-skills-explained" TargetMode="External" Type="http://schemas.openxmlformats.org/officeDocument/2006/relationships/hyperlink"/><Relationship Id="rId7" Target="../media/image3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29.jpeg" Type="http://schemas.openxmlformats.org/officeDocument/2006/relationships/image"/><Relationship Id="rId4" Target="../media/image17.png" Type="http://schemas.openxmlformats.org/officeDocument/2006/relationships/image"/><Relationship Id="rId5" Target="../media/image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14650" y="-431542"/>
            <a:ext cx="10686954" cy="2934468"/>
          </a:xfrm>
          <a:custGeom>
            <a:avLst/>
            <a:gdLst/>
            <a:ahLst/>
            <a:cxnLst/>
            <a:rect r="r" b="b" t="t" l="l"/>
            <a:pathLst>
              <a:path h="2934468" w="10686954">
                <a:moveTo>
                  <a:pt x="0" y="0"/>
                </a:moveTo>
                <a:lnTo>
                  <a:pt x="10686954" y="0"/>
                </a:lnTo>
                <a:lnTo>
                  <a:pt x="10686954" y="2934468"/>
                </a:lnTo>
                <a:lnTo>
                  <a:pt x="0" y="2934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558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022055" y="3754037"/>
            <a:ext cx="6108749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b="true" sz="2700">
                <a:solidFill>
                  <a:srgbClr val="282829"/>
                </a:solidFill>
                <a:latin typeface="Roboto Bold"/>
                <a:ea typeface="Roboto Bold"/>
                <a:cs typeface="Roboto Bold"/>
                <a:sym typeface="Roboto Bold"/>
              </a:rPr>
              <a:t>WP3 - Career Compass – Formação de desenvolvimento profissional para profissionais de educação e orientação de adultos</a:t>
            </a:r>
          </a:p>
        </p:txBody>
      </p:sp>
      <p:sp>
        <p:nvSpPr>
          <p:cNvPr name="Freeform 4" id="4" descr="Logo  Description automatically generated"/>
          <p:cNvSpPr/>
          <p:nvPr/>
        </p:nvSpPr>
        <p:spPr>
          <a:xfrm flipH="false" flipV="false" rot="0">
            <a:off x="4050619" y="-2544033"/>
            <a:ext cx="16876765" cy="11931122"/>
          </a:xfrm>
          <a:custGeom>
            <a:avLst/>
            <a:gdLst/>
            <a:ahLst/>
            <a:cxnLst/>
            <a:rect r="r" b="b" t="t" l="l"/>
            <a:pathLst>
              <a:path h="11931122" w="16876765">
                <a:moveTo>
                  <a:pt x="0" y="0"/>
                </a:moveTo>
                <a:lnTo>
                  <a:pt x="16876764" y="0"/>
                </a:lnTo>
                <a:lnTo>
                  <a:pt x="16876764" y="11931122"/>
                </a:lnTo>
                <a:lnTo>
                  <a:pt x="0" y="11931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34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2378" y="3833974"/>
            <a:ext cx="1105669" cy="1105669"/>
            <a:chOff x="0" y="0"/>
            <a:chExt cx="1474225" cy="147422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74216" cy="1474216"/>
            </a:xfrm>
            <a:custGeom>
              <a:avLst/>
              <a:gdLst/>
              <a:ahLst/>
              <a:cxnLst/>
              <a:rect r="r" b="b" t="t" l="l"/>
              <a:pathLst>
                <a:path h="1474216" w="1474216">
                  <a:moveTo>
                    <a:pt x="0" y="737108"/>
                  </a:moveTo>
                  <a:cubicBezTo>
                    <a:pt x="0" y="330073"/>
                    <a:pt x="330073" y="0"/>
                    <a:pt x="737108" y="0"/>
                  </a:cubicBezTo>
                  <a:cubicBezTo>
                    <a:pt x="1144143" y="0"/>
                    <a:pt x="1474216" y="330073"/>
                    <a:pt x="1474216" y="737108"/>
                  </a:cubicBezTo>
                  <a:cubicBezTo>
                    <a:pt x="1474216" y="1144143"/>
                    <a:pt x="1144143" y="1474216"/>
                    <a:pt x="737108" y="1474216"/>
                  </a:cubicBezTo>
                  <a:cubicBezTo>
                    <a:pt x="330073" y="1474216"/>
                    <a:pt x="0" y="1144270"/>
                    <a:pt x="0" y="737108"/>
                  </a:cubicBezTo>
                  <a:close/>
                </a:path>
              </a:pathLst>
            </a:custGeom>
            <a:solidFill>
              <a:srgbClr val="333132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1830050" y="7662386"/>
            <a:ext cx="10686954" cy="2934468"/>
          </a:xfrm>
          <a:custGeom>
            <a:avLst/>
            <a:gdLst/>
            <a:ahLst/>
            <a:cxnLst/>
            <a:rect r="r" b="b" t="t" l="l"/>
            <a:pathLst>
              <a:path h="2934468" w="10686954">
                <a:moveTo>
                  <a:pt x="0" y="0"/>
                </a:moveTo>
                <a:lnTo>
                  <a:pt x="10686954" y="0"/>
                </a:lnTo>
                <a:lnTo>
                  <a:pt x="10686954" y="2934468"/>
                </a:lnTo>
                <a:lnTo>
                  <a:pt x="0" y="2934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558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65249" y="9387089"/>
            <a:ext cx="3222024" cy="576860"/>
          </a:xfrm>
          <a:custGeom>
            <a:avLst/>
            <a:gdLst/>
            <a:ahLst/>
            <a:cxnLst/>
            <a:rect r="r" b="b" t="t" l="l"/>
            <a:pathLst>
              <a:path h="576860" w="3222024">
                <a:moveTo>
                  <a:pt x="0" y="0"/>
                </a:moveTo>
                <a:lnTo>
                  <a:pt x="3222023" y="0"/>
                </a:lnTo>
                <a:lnTo>
                  <a:pt x="3222023" y="576860"/>
                </a:lnTo>
                <a:lnTo>
                  <a:pt x="0" y="5768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61749" y="6022911"/>
            <a:ext cx="12538740" cy="248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b="true" sz="3300">
                <a:solidFill>
                  <a:srgbClr val="E83C75"/>
                </a:solidFill>
                <a:latin typeface="Roboto Bold"/>
                <a:ea typeface="Roboto Bold"/>
                <a:cs typeface="Roboto Bold"/>
                <a:sym typeface="Roboto Bold"/>
              </a:rPr>
              <a:t>Módulo 3: Introdução às Competências de Gestão de Carreira; introdução dos educadores de adultos ao Quadro CMS escocês, necessidades emergentes entre os jovens adultos relacionadas com a gestão de carreira; e como envolver estes jovens adultos através de canais online e sociais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63613" y="2997935"/>
            <a:ext cx="927735" cy="97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300">
                <a:solidFill>
                  <a:srgbClr val="E41F60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63613" y="4811476"/>
            <a:ext cx="927735" cy="97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300">
                <a:solidFill>
                  <a:srgbClr val="333132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62423" y="1795759"/>
            <a:ext cx="6207191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9"/>
              </a:lnSpc>
            </a:pPr>
            <a:r>
              <a:rPr lang="en-US" sz="3699" b="true">
                <a:solidFill>
                  <a:srgbClr val="333132"/>
                </a:solidFill>
                <a:latin typeface="Tahoma Bold"/>
                <a:ea typeface="Tahoma Bold"/>
                <a:cs typeface="Tahoma Bold"/>
                <a:sym typeface="Tahoma Bold"/>
              </a:rPr>
              <a:t>ÍNDICE DE CONTEÚDO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73931" y="971552"/>
            <a:ext cx="704850" cy="133350"/>
            <a:chOff x="0" y="0"/>
            <a:chExt cx="939800" cy="177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39800" cy="177800"/>
            </a:xfrm>
            <a:custGeom>
              <a:avLst/>
              <a:gdLst/>
              <a:ahLst/>
              <a:cxnLst/>
              <a:rect r="r" b="b" t="t" l="l"/>
              <a:pathLst>
                <a:path h="177800" w="939800">
                  <a:moveTo>
                    <a:pt x="850011" y="177800"/>
                  </a:moveTo>
                  <a:lnTo>
                    <a:pt x="93980" y="177800"/>
                  </a:lnTo>
                  <a:lnTo>
                    <a:pt x="57658" y="170434"/>
                  </a:lnTo>
                  <a:lnTo>
                    <a:pt x="27813" y="150876"/>
                  </a:lnTo>
                  <a:lnTo>
                    <a:pt x="7493" y="121920"/>
                  </a:lnTo>
                  <a:lnTo>
                    <a:pt x="0" y="86741"/>
                  </a:lnTo>
                  <a:lnTo>
                    <a:pt x="7493" y="52324"/>
                  </a:lnTo>
                  <a:lnTo>
                    <a:pt x="27813" y="24765"/>
                  </a:lnTo>
                  <a:lnTo>
                    <a:pt x="57658" y="6604"/>
                  </a:lnTo>
                  <a:lnTo>
                    <a:pt x="93980" y="0"/>
                  </a:lnTo>
                  <a:lnTo>
                    <a:pt x="850011" y="0"/>
                  </a:lnTo>
                  <a:lnTo>
                    <a:pt x="885698" y="6604"/>
                  </a:lnTo>
                  <a:lnTo>
                    <a:pt x="914146" y="24892"/>
                  </a:lnTo>
                  <a:lnTo>
                    <a:pt x="932942" y="52451"/>
                  </a:lnTo>
                  <a:lnTo>
                    <a:pt x="939800" y="86868"/>
                  </a:lnTo>
                  <a:lnTo>
                    <a:pt x="932942" y="122047"/>
                  </a:lnTo>
                  <a:lnTo>
                    <a:pt x="914146" y="151003"/>
                  </a:lnTo>
                  <a:lnTo>
                    <a:pt x="885698" y="170561"/>
                  </a:lnTo>
                  <a:lnTo>
                    <a:pt x="850011" y="177800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9707561" y="2997935"/>
            <a:ext cx="927735" cy="97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300">
                <a:solidFill>
                  <a:srgbClr val="333132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07561" y="4811476"/>
            <a:ext cx="927735" cy="97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300">
                <a:solidFill>
                  <a:srgbClr val="E41F60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43002" y="3249006"/>
            <a:ext cx="4396740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2100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APRESENTAÇÃO DO MÓDULO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43002" y="5086618"/>
            <a:ext cx="6353625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2100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MATRIZ DE RESULTADOS DE APRENDIZAGEM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368188" y="3273077"/>
            <a:ext cx="5228471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2100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OBJECTIVOS DE APRENDIZAGEM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43002" y="6896367"/>
            <a:ext cx="3463290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2100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QUEBRA-GELO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230600" y="10712"/>
            <a:ext cx="1609724" cy="1142999"/>
          </a:xfrm>
          <a:custGeom>
            <a:avLst/>
            <a:gdLst/>
            <a:ahLst/>
            <a:cxnLst/>
            <a:rect r="r" b="b" t="t" l="l"/>
            <a:pathLst>
              <a:path h="1142999" w="1609724">
                <a:moveTo>
                  <a:pt x="0" y="0"/>
                </a:moveTo>
                <a:lnTo>
                  <a:pt x="1609724" y="0"/>
                </a:lnTo>
                <a:lnTo>
                  <a:pt x="1609724" y="1142999"/>
                </a:lnTo>
                <a:lnTo>
                  <a:pt x="0" y="1142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96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62422" y="6621224"/>
            <a:ext cx="927735" cy="97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300">
                <a:solidFill>
                  <a:srgbClr val="E41F60"/>
                </a:solidFill>
                <a:latin typeface="Roboto"/>
                <a:ea typeface="Roboto"/>
                <a:cs typeface="Roboto"/>
                <a:sym typeface="Roboto"/>
              </a:rPr>
              <a:t>05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368188" y="5086618"/>
            <a:ext cx="1033780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2100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VIDEOS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07561" y="6621224"/>
            <a:ext cx="927735" cy="97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06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368189" y="6896367"/>
            <a:ext cx="4549841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2100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ACTIVIDADES DE APRENDIZAGEM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63613" y="8430974"/>
            <a:ext cx="927735" cy="97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07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143003" y="8548425"/>
            <a:ext cx="6653854" cy="77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</a:pPr>
            <a:r>
              <a:rPr lang="en-US" b="true" sz="2100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REFERÊNCIAS E RECURSOS ÚTEIS PARA UMA APRENDIZAGEM MAIS APROFUNDADA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897098" y="293781"/>
            <a:ext cx="3222024" cy="576860"/>
          </a:xfrm>
          <a:custGeom>
            <a:avLst/>
            <a:gdLst/>
            <a:ahLst/>
            <a:cxnLst/>
            <a:rect r="r" b="b" t="t" l="l"/>
            <a:pathLst>
              <a:path h="576860" w="3222024">
                <a:moveTo>
                  <a:pt x="0" y="0"/>
                </a:moveTo>
                <a:lnTo>
                  <a:pt x="3222024" y="0"/>
                </a:lnTo>
                <a:lnTo>
                  <a:pt x="3222024" y="576860"/>
                </a:lnTo>
                <a:lnTo>
                  <a:pt x="0" y="5768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3331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2171701"/>
            <a:ext cx="8430895" cy="5600700"/>
            <a:chOff x="0" y="0"/>
            <a:chExt cx="11241193" cy="7467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41024" cy="7467600"/>
            </a:xfrm>
            <a:custGeom>
              <a:avLst/>
              <a:gdLst/>
              <a:ahLst/>
              <a:cxnLst/>
              <a:rect r="r" b="b" t="t" l="l"/>
              <a:pathLst>
                <a:path h="7467600" w="11241024">
                  <a:moveTo>
                    <a:pt x="0" y="0"/>
                  </a:moveTo>
                  <a:lnTo>
                    <a:pt x="11241024" y="0"/>
                  </a:lnTo>
                  <a:lnTo>
                    <a:pt x="11241024" y="7467600"/>
                  </a:lnTo>
                  <a:lnTo>
                    <a:pt x="0" y="7467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285750" y="228602"/>
            <a:ext cx="1285874" cy="742949"/>
          </a:xfrm>
          <a:custGeom>
            <a:avLst/>
            <a:gdLst/>
            <a:ahLst/>
            <a:cxnLst/>
            <a:rect r="r" b="b" t="t" l="l"/>
            <a:pathLst>
              <a:path h="742949" w="1285874">
                <a:moveTo>
                  <a:pt x="0" y="0"/>
                </a:moveTo>
                <a:lnTo>
                  <a:pt x="1285874" y="0"/>
                </a:lnTo>
                <a:lnTo>
                  <a:pt x="1285874" y="742949"/>
                </a:lnTo>
                <a:lnTo>
                  <a:pt x="0" y="7429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48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144001" y="1491129"/>
            <a:ext cx="8477885" cy="2565004"/>
            <a:chOff x="0" y="0"/>
            <a:chExt cx="11303847" cy="34200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303762" cy="3420110"/>
            </a:xfrm>
            <a:custGeom>
              <a:avLst/>
              <a:gdLst/>
              <a:ahLst/>
              <a:cxnLst/>
              <a:rect r="r" b="b" t="t" l="l"/>
              <a:pathLst>
                <a:path h="3420110" w="11303762">
                  <a:moveTo>
                    <a:pt x="11303762" y="3419983"/>
                  </a:moveTo>
                  <a:lnTo>
                    <a:pt x="0" y="3419983"/>
                  </a:lnTo>
                  <a:lnTo>
                    <a:pt x="514350" y="1710055"/>
                  </a:lnTo>
                  <a:lnTo>
                    <a:pt x="0" y="0"/>
                  </a:lnTo>
                  <a:lnTo>
                    <a:pt x="11303762" y="0"/>
                  </a:lnTo>
                  <a:lnTo>
                    <a:pt x="10789412" y="1710055"/>
                  </a:lnTo>
                  <a:lnTo>
                    <a:pt x="11303762" y="342011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1" y="4311464"/>
            <a:ext cx="8477885" cy="1432111"/>
            <a:chOff x="0" y="0"/>
            <a:chExt cx="11303847" cy="190948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303762" cy="1909572"/>
            </a:xfrm>
            <a:custGeom>
              <a:avLst/>
              <a:gdLst/>
              <a:ahLst/>
              <a:cxnLst/>
              <a:rect r="r" b="b" t="t" l="l"/>
              <a:pathLst>
                <a:path h="1909572" w="11303762">
                  <a:moveTo>
                    <a:pt x="10275062" y="1909445"/>
                  </a:moveTo>
                  <a:lnTo>
                    <a:pt x="1028700" y="1909445"/>
                  </a:lnTo>
                  <a:lnTo>
                    <a:pt x="0" y="954786"/>
                  </a:lnTo>
                  <a:lnTo>
                    <a:pt x="1028700" y="0"/>
                  </a:lnTo>
                  <a:lnTo>
                    <a:pt x="10275062" y="0"/>
                  </a:lnTo>
                  <a:lnTo>
                    <a:pt x="11303762" y="954786"/>
                  </a:lnTo>
                  <a:lnTo>
                    <a:pt x="10275062" y="1909572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1261774" y="4462268"/>
            <a:ext cx="4771169" cy="1092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2"/>
              </a:lnSpc>
            </a:pPr>
            <a:r>
              <a:rPr lang="en-US" sz="2100" b="true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Duração total 14 horas </a:t>
            </a:r>
          </a:p>
          <a:p>
            <a:pPr algn="ctr">
              <a:lnSpc>
                <a:spcPts val="2992"/>
              </a:lnSpc>
            </a:pPr>
            <a:r>
              <a:rPr lang="en-US" sz="2100" b="true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Presencial - 8 horas </a:t>
            </a:r>
          </a:p>
          <a:p>
            <a:pPr algn="ctr">
              <a:lnSpc>
                <a:spcPts val="2994"/>
              </a:lnSpc>
            </a:pPr>
            <a:r>
              <a:rPr lang="en-US" b="true" sz="21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Aprendizagem autónoma - 6 horas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7722" y="4070126"/>
            <a:ext cx="6372033" cy="1860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15"/>
              </a:lnSpc>
            </a:pPr>
            <a:r>
              <a:rPr lang="en-US" b="true" sz="49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01. APRESENTAÇÃO DO MÓDULO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59341" y="1646869"/>
            <a:ext cx="6847205" cy="2215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25"/>
              </a:lnSpc>
            </a:pPr>
            <a:r>
              <a:rPr lang="en-US" b="true" sz="21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Introdução às competências de gestão de carreira; introdução dos educadores de adultos ao quadro escocês CMS, necessidades emergentes entre os jovens adultos relacionadas com a gestão de carreira; e como envolver estes jovens adultos através de canais em linha e sociais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9144001" y="6229351"/>
            <a:ext cx="8477885" cy="1543050"/>
            <a:chOff x="0" y="0"/>
            <a:chExt cx="11303847" cy="2057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303762" cy="2057400"/>
            </a:xfrm>
            <a:custGeom>
              <a:avLst/>
              <a:gdLst/>
              <a:ahLst/>
              <a:cxnLst/>
              <a:rect r="r" b="b" t="t" l="l"/>
              <a:pathLst>
                <a:path h="2057400" w="11303762">
                  <a:moveTo>
                    <a:pt x="11303762" y="2057400"/>
                  </a:moveTo>
                  <a:lnTo>
                    <a:pt x="0" y="2057400"/>
                  </a:lnTo>
                  <a:lnTo>
                    <a:pt x="514350" y="1028700"/>
                  </a:lnTo>
                  <a:lnTo>
                    <a:pt x="0" y="0"/>
                  </a:lnTo>
                  <a:lnTo>
                    <a:pt x="11303762" y="0"/>
                  </a:lnTo>
                  <a:lnTo>
                    <a:pt x="10789412" y="1028700"/>
                  </a:lnTo>
                  <a:lnTo>
                    <a:pt x="11303762" y="2057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0733233" y="6249943"/>
            <a:ext cx="5299710" cy="1463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4"/>
              </a:lnSpc>
            </a:pPr>
            <a:r>
              <a:rPr lang="en-US" b="true" sz="21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Materiais necessários: Computadores com acesso à Internet Projetor e ecrã para reprodução de vídeo Caneta e papel para tomar notas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27" y="24023"/>
            <a:ext cx="18286808" cy="10286999"/>
          </a:xfrm>
          <a:custGeom>
            <a:avLst/>
            <a:gdLst/>
            <a:ahLst/>
            <a:cxnLst/>
            <a:rect r="r" b="b" t="t" l="l"/>
            <a:pathLst>
              <a:path h="10286999" w="18286808">
                <a:moveTo>
                  <a:pt x="0" y="0"/>
                </a:moveTo>
                <a:lnTo>
                  <a:pt x="18286809" y="0"/>
                </a:lnTo>
                <a:lnTo>
                  <a:pt x="1828680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1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0519" y="528947"/>
            <a:ext cx="1285874" cy="742949"/>
          </a:xfrm>
          <a:custGeom>
            <a:avLst/>
            <a:gdLst/>
            <a:ahLst/>
            <a:cxnLst/>
            <a:rect r="r" b="b" t="t" l="l"/>
            <a:pathLst>
              <a:path h="742949" w="1285874">
                <a:moveTo>
                  <a:pt x="0" y="0"/>
                </a:moveTo>
                <a:lnTo>
                  <a:pt x="1285874" y="0"/>
                </a:lnTo>
                <a:lnTo>
                  <a:pt x="1285874" y="742949"/>
                </a:lnTo>
                <a:lnTo>
                  <a:pt x="0" y="7429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48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5527" y="0"/>
            <a:ext cx="18287365" cy="10287000"/>
            <a:chOff x="0" y="0"/>
            <a:chExt cx="24383153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2349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2349">
                  <a:moveTo>
                    <a:pt x="0" y="13716000"/>
                  </a:moveTo>
                  <a:lnTo>
                    <a:pt x="0" y="0"/>
                  </a:lnTo>
                  <a:lnTo>
                    <a:pt x="24382349" y="0"/>
                  </a:lnTo>
                  <a:lnTo>
                    <a:pt x="24382349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41F60">
                <a:alpha val="57255"/>
              </a:srgbClr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72819" y="1133593"/>
            <a:ext cx="15426889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b="true" sz="60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02. MATRIZ DE RESULTADOS DE APRENDIZAGEM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182369" y="4367423"/>
            <a:ext cx="95250" cy="95249"/>
          </a:xfrm>
          <a:custGeom>
            <a:avLst/>
            <a:gdLst/>
            <a:ahLst/>
            <a:cxnLst/>
            <a:rect r="r" b="b" t="t" l="l"/>
            <a:pathLst>
              <a:path h="95249" w="95250">
                <a:moveTo>
                  <a:pt x="0" y="0"/>
                </a:moveTo>
                <a:lnTo>
                  <a:pt x="95250" y="0"/>
                </a:lnTo>
                <a:lnTo>
                  <a:pt x="95250" y="95249"/>
                </a:lnTo>
                <a:lnTo>
                  <a:pt x="0" y="952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82369" y="5567573"/>
            <a:ext cx="95250" cy="95249"/>
          </a:xfrm>
          <a:custGeom>
            <a:avLst/>
            <a:gdLst/>
            <a:ahLst/>
            <a:cxnLst/>
            <a:rect r="r" b="b" t="t" l="l"/>
            <a:pathLst>
              <a:path h="95249" w="95250">
                <a:moveTo>
                  <a:pt x="0" y="0"/>
                </a:moveTo>
                <a:lnTo>
                  <a:pt x="95250" y="0"/>
                </a:lnTo>
                <a:lnTo>
                  <a:pt x="95250" y="95249"/>
                </a:lnTo>
                <a:lnTo>
                  <a:pt x="0" y="952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82369" y="7167772"/>
            <a:ext cx="95250" cy="95249"/>
          </a:xfrm>
          <a:custGeom>
            <a:avLst/>
            <a:gdLst/>
            <a:ahLst/>
            <a:cxnLst/>
            <a:rect r="r" b="b" t="t" l="l"/>
            <a:pathLst>
              <a:path h="95249" w="95250">
                <a:moveTo>
                  <a:pt x="0" y="0"/>
                </a:moveTo>
                <a:lnTo>
                  <a:pt x="95250" y="0"/>
                </a:lnTo>
                <a:lnTo>
                  <a:pt x="95250" y="95250"/>
                </a:lnTo>
                <a:lnTo>
                  <a:pt x="0" y="95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11888" y="4137803"/>
            <a:ext cx="4600575" cy="4796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50"/>
              </a:lnSpc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Compreender o Quadro CMS escocês e a sua relevância para os jovens adultos. </a:t>
            </a:r>
          </a:p>
          <a:p>
            <a:pPr algn="just">
              <a:lnSpc>
                <a:spcPts val="3150"/>
              </a:lnSpc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 as necessidades emergentes dos jovens adultos relacionadas com a gestão da carreira. </a:t>
            </a:r>
          </a:p>
          <a:p>
            <a:pPr algn="just">
              <a:lnSpc>
                <a:spcPts val="3150"/>
              </a:lnSpc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Analisar estudos de caso de implementação bem sucedida de estratégias online e de redes sociais para envolver os jovens adultos em actividades de gestão de carreira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85880" y="3220110"/>
            <a:ext cx="2466016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CONHECIMENTO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961331" y="4332136"/>
            <a:ext cx="95250" cy="95249"/>
          </a:xfrm>
          <a:custGeom>
            <a:avLst/>
            <a:gdLst/>
            <a:ahLst/>
            <a:cxnLst/>
            <a:rect r="r" b="b" t="t" l="l"/>
            <a:pathLst>
              <a:path h="95249" w="95250">
                <a:moveTo>
                  <a:pt x="0" y="0"/>
                </a:moveTo>
                <a:lnTo>
                  <a:pt x="95250" y="0"/>
                </a:lnTo>
                <a:lnTo>
                  <a:pt x="95250" y="95249"/>
                </a:lnTo>
                <a:lnTo>
                  <a:pt x="0" y="952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961331" y="5941860"/>
            <a:ext cx="95250" cy="95249"/>
          </a:xfrm>
          <a:custGeom>
            <a:avLst/>
            <a:gdLst/>
            <a:ahLst/>
            <a:cxnLst/>
            <a:rect r="r" b="b" t="t" l="l"/>
            <a:pathLst>
              <a:path h="95249" w="95250">
                <a:moveTo>
                  <a:pt x="0" y="0"/>
                </a:moveTo>
                <a:lnTo>
                  <a:pt x="95250" y="0"/>
                </a:lnTo>
                <a:lnTo>
                  <a:pt x="95250" y="95249"/>
                </a:lnTo>
                <a:lnTo>
                  <a:pt x="0" y="952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235976" y="4137803"/>
            <a:ext cx="4600575" cy="4796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50"/>
              </a:lnSpc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Desenvolver estratégias eficazes em linha e nas redes sociais para envolver os jovens adultos em atividades de gestão da carreira. </a:t>
            </a:r>
          </a:p>
          <a:p>
            <a:pPr algn="just">
              <a:lnSpc>
                <a:spcPts val="3150"/>
              </a:lnSpc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Avaliar a eficácia das estratégias em linha e nas redes sociais para envolver os jovens adultos em atividades de gestão da carreira. </a:t>
            </a:r>
          </a:p>
          <a:p>
            <a:pPr algn="just">
              <a:lnSpc>
                <a:spcPts val="3150"/>
              </a:lnSpc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Conceber campanhas eficazes em linha e nas redes sociais para envolver os jovens adultos em actividades de gestão da carreira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961331" y="7539496"/>
            <a:ext cx="95250" cy="95249"/>
          </a:xfrm>
          <a:custGeom>
            <a:avLst/>
            <a:gdLst/>
            <a:ahLst/>
            <a:cxnLst/>
            <a:rect r="r" b="b" t="t" l="l"/>
            <a:pathLst>
              <a:path h="95249" w="95250">
                <a:moveTo>
                  <a:pt x="0" y="0"/>
                </a:moveTo>
                <a:lnTo>
                  <a:pt x="95250" y="0"/>
                </a:lnTo>
                <a:lnTo>
                  <a:pt x="95250" y="95249"/>
                </a:lnTo>
                <a:lnTo>
                  <a:pt x="0" y="952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464672" y="3220110"/>
            <a:ext cx="207977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340559" y="4119469"/>
            <a:ext cx="5063279" cy="4796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Apreciar a importância das competências de gestão de carreira no apoio aos jovens adultos. - </a:t>
            </a:r>
          </a:p>
          <a:p>
            <a:pPr algn="just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Desenvolver uma atitude positiva relativamente à utilização dos canais em linha e das redes sociais para atividades de gestão de carreira. - </a:t>
            </a:r>
          </a:p>
          <a:p>
            <a:pPr algn="just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Estar aberto a novas ideias e abordagens no desenvolvimento de estratégias em linha e nas redes sociais para atividades de gestão de carreira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118217" y="3220110"/>
            <a:ext cx="180213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ATITUDES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2343150"/>
            <a:chOff x="0" y="0"/>
            <a:chExt cx="24384000" cy="3124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3124200"/>
            </a:xfrm>
            <a:custGeom>
              <a:avLst/>
              <a:gdLst/>
              <a:ahLst/>
              <a:cxnLst/>
              <a:rect r="r" b="b" t="t" l="l"/>
              <a:pathLst>
                <a:path h="3124200" w="24384000">
                  <a:moveTo>
                    <a:pt x="24384000" y="3124200"/>
                  </a:moveTo>
                  <a:lnTo>
                    <a:pt x="0" y="31242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3124200"/>
                  </a:lnTo>
                  <a:close/>
                </a:path>
              </a:pathLst>
            </a:custGeom>
            <a:solidFill>
              <a:srgbClr val="E73C7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2340330"/>
            <a:ext cx="18288000" cy="7943850"/>
            <a:chOff x="0" y="0"/>
            <a:chExt cx="24384000" cy="10591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24384000">
                  <a:moveTo>
                    <a:pt x="24384000" y="10591800"/>
                  </a:moveTo>
                  <a:lnTo>
                    <a:pt x="0" y="105918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0591800"/>
                  </a:lnTo>
                  <a:close/>
                </a:path>
              </a:pathLst>
            </a:custGeom>
            <a:solidFill>
              <a:srgbClr val="33313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75121" y="971550"/>
            <a:ext cx="704850" cy="133350"/>
            <a:chOff x="0" y="0"/>
            <a:chExt cx="939800" cy="177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9800" cy="177800"/>
            </a:xfrm>
            <a:custGeom>
              <a:avLst/>
              <a:gdLst/>
              <a:ahLst/>
              <a:cxnLst/>
              <a:rect r="r" b="b" t="t" l="l"/>
              <a:pathLst>
                <a:path h="177800" w="939800">
                  <a:moveTo>
                    <a:pt x="850011" y="177800"/>
                  </a:moveTo>
                  <a:lnTo>
                    <a:pt x="93980" y="177800"/>
                  </a:lnTo>
                  <a:lnTo>
                    <a:pt x="57658" y="170434"/>
                  </a:lnTo>
                  <a:lnTo>
                    <a:pt x="27813" y="150876"/>
                  </a:lnTo>
                  <a:lnTo>
                    <a:pt x="7493" y="121920"/>
                  </a:lnTo>
                  <a:lnTo>
                    <a:pt x="0" y="86741"/>
                  </a:lnTo>
                  <a:lnTo>
                    <a:pt x="7493" y="52324"/>
                  </a:lnTo>
                  <a:lnTo>
                    <a:pt x="27813" y="24765"/>
                  </a:lnTo>
                  <a:lnTo>
                    <a:pt x="57658" y="6604"/>
                  </a:lnTo>
                  <a:lnTo>
                    <a:pt x="93980" y="0"/>
                  </a:lnTo>
                  <a:lnTo>
                    <a:pt x="850011" y="0"/>
                  </a:lnTo>
                  <a:lnTo>
                    <a:pt x="885698" y="6604"/>
                  </a:lnTo>
                  <a:lnTo>
                    <a:pt x="914146" y="24892"/>
                  </a:lnTo>
                  <a:lnTo>
                    <a:pt x="932942" y="52451"/>
                  </a:lnTo>
                  <a:lnTo>
                    <a:pt x="939800" y="86868"/>
                  </a:lnTo>
                  <a:lnTo>
                    <a:pt x="932942" y="122047"/>
                  </a:lnTo>
                  <a:lnTo>
                    <a:pt x="914146" y="151003"/>
                  </a:lnTo>
                  <a:lnTo>
                    <a:pt x="885698" y="170561"/>
                  </a:lnTo>
                  <a:lnTo>
                    <a:pt x="850011" y="1778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4172474" y="320278"/>
            <a:ext cx="3202030" cy="3814343"/>
          </a:xfrm>
          <a:custGeom>
            <a:avLst/>
            <a:gdLst/>
            <a:ahLst/>
            <a:cxnLst/>
            <a:rect r="r" b="b" t="t" l="l"/>
            <a:pathLst>
              <a:path h="3814343" w="3202030">
                <a:moveTo>
                  <a:pt x="0" y="0"/>
                </a:moveTo>
                <a:lnTo>
                  <a:pt x="3202030" y="0"/>
                </a:lnTo>
                <a:lnTo>
                  <a:pt x="3202030" y="3814343"/>
                </a:lnTo>
                <a:lnTo>
                  <a:pt x="0" y="38143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78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82472" y="730606"/>
            <a:ext cx="2524125" cy="3219449"/>
          </a:xfrm>
          <a:custGeom>
            <a:avLst/>
            <a:gdLst/>
            <a:ahLst/>
            <a:cxnLst/>
            <a:rect r="r" b="b" t="t" l="l"/>
            <a:pathLst>
              <a:path h="3219449" w="2524125">
                <a:moveTo>
                  <a:pt x="0" y="0"/>
                </a:moveTo>
                <a:lnTo>
                  <a:pt x="2524125" y="0"/>
                </a:lnTo>
                <a:lnTo>
                  <a:pt x="2524125" y="3219449"/>
                </a:lnTo>
                <a:lnTo>
                  <a:pt x="0" y="32194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62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52810" y="538227"/>
            <a:ext cx="1285874" cy="742949"/>
          </a:xfrm>
          <a:custGeom>
            <a:avLst/>
            <a:gdLst/>
            <a:ahLst/>
            <a:cxnLst/>
            <a:rect r="r" b="b" t="t" l="l"/>
            <a:pathLst>
              <a:path h="742949" w="1285874">
                <a:moveTo>
                  <a:pt x="0" y="0"/>
                </a:moveTo>
                <a:lnTo>
                  <a:pt x="1285874" y="0"/>
                </a:lnTo>
                <a:lnTo>
                  <a:pt x="1285874" y="742949"/>
                </a:lnTo>
                <a:lnTo>
                  <a:pt x="0" y="7429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148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77364" y="4970239"/>
            <a:ext cx="16658590" cy="4645660"/>
            <a:chOff x="0" y="0"/>
            <a:chExt cx="22211453" cy="619421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210776" cy="6193663"/>
            </a:xfrm>
            <a:custGeom>
              <a:avLst/>
              <a:gdLst/>
              <a:ahLst/>
              <a:cxnLst/>
              <a:rect r="r" b="b" t="t" l="l"/>
              <a:pathLst>
                <a:path h="6193663" w="22210776">
                  <a:moveTo>
                    <a:pt x="11155807" y="6193663"/>
                  </a:moveTo>
                  <a:lnTo>
                    <a:pt x="11054969" y="6193663"/>
                  </a:lnTo>
                  <a:lnTo>
                    <a:pt x="0" y="5937631"/>
                  </a:lnTo>
                  <a:lnTo>
                    <a:pt x="0" y="257175"/>
                  </a:lnTo>
                  <a:lnTo>
                    <a:pt x="11105388" y="0"/>
                  </a:lnTo>
                  <a:lnTo>
                    <a:pt x="22210776" y="257175"/>
                  </a:lnTo>
                  <a:lnTo>
                    <a:pt x="22210776" y="5937631"/>
                  </a:lnTo>
                  <a:lnTo>
                    <a:pt x="11155807" y="6193663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4068278" y="2689352"/>
            <a:ext cx="3656965" cy="2188845"/>
          </a:xfrm>
          <a:custGeom>
            <a:avLst/>
            <a:gdLst/>
            <a:ahLst/>
            <a:cxnLst/>
            <a:rect r="r" b="b" t="t" l="l"/>
            <a:pathLst>
              <a:path h="2188845" w="3656965">
                <a:moveTo>
                  <a:pt x="0" y="0"/>
                </a:moveTo>
                <a:lnTo>
                  <a:pt x="3656965" y="0"/>
                </a:lnTo>
                <a:lnTo>
                  <a:pt x="3656965" y="2188845"/>
                </a:lnTo>
                <a:lnTo>
                  <a:pt x="0" y="21888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4106251" y="3251294"/>
            <a:ext cx="3619500" cy="1718945"/>
            <a:chOff x="0" y="0"/>
            <a:chExt cx="4826000" cy="229192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644525"/>
              <a:ext cx="50673" cy="392049"/>
            </a:xfrm>
            <a:custGeom>
              <a:avLst/>
              <a:gdLst/>
              <a:ahLst/>
              <a:cxnLst/>
              <a:rect r="r" b="b" t="t" l="l"/>
              <a:pathLst>
                <a:path h="392049" w="50673">
                  <a:moveTo>
                    <a:pt x="0" y="392049"/>
                  </a:moveTo>
                  <a:lnTo>
                    <a:pt x="0" y="0"/>
                  </a:lnTo>
                  <a:lnTo>
                    <a:pt x="50673" y="29210"/>
                  </a:lnTo>
                  <a:lnTo>
                    <a:pt x="50673" y="362839"/>
                  </a:lnTo>
                  <a:lnTo>
                    <a:pt x="0" y="392049"/>
                  </a:lnTo>
                  <a:close/>
                </a:path>
              </a:pathLst>
            </a:custGeom>
            <a:solidFill>
              <a:srgbClr val="2F67B9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959610" y="0"/>
              <a:ext cx="2865755" cy="1776857"/>
            </a:xfrm>
            <a:custGeom>
              <a:avLst/>
              <a:gdLst/>
              <a:ahLst/>
              <a:cxnLst/>
              <a:rect r="r" b="b" t="t" l="l"/>
              <a:pathLst>
                <a:path h="1776857" w="2865755">
                  <a:moveTo>
                    <a:pt x="0" y="1776857"/>
                  </a:moveTo>
                  <a:lnTo>
                    <a:pt x="0" y="1660652"/>
                  </a:lnTo>
                  <a:lnTo>
                    <a:pt x="2865755" y="0"/>
                  </a:lnTo>
                  <a:lnTo>
                    <a:pt x="2865755" y="105918"/>
                  </a:lnTo>
                  <a:lnTo>
                    <a:pt x="0" y="1776857"/>
                  </a:lnTo>
                  <a:close/>
                </a:path>
              </a:pathLst>
            </a:custGeom>
            <a:solidFill>
              <a:srgbClr val="2F67B9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9610" y="499110"/>
              <a:ext cx="2865755" cy="1792605"/>
            </a:xfrm>
            <a:custGeom>
              <a:avLst/>
              <a:gdLst/>
              <a:ahLst/>
              <a:cxnLst/>
              <a:rect r="r" b="b" t="t" l="l"/>
              <a:pathLst>
                <a:path h="1792605" w="2865755">
                  <a:moveTo>
                    <a:pt x="0" y="1792605"/>
                  </a:moveTo>
                  <a:lnTo>
                    <a:pt x="0" y="1669923"/>
                  </a:lnTo>
                  <a:lnTo>
                    <a:pt x="2865755" y="0"/>
                  </a:lnTo>
                  <a:lnTo>
                    <a:pt x="2865755" y="122936"/>
                  </a:lnTo>
                  <a:lnTo>
                    <a:pt x="0" y="1792605"/>
                  </a:lnTo>
                  <a:close/>
                </a:path>
              </a:pathLst>
            </a:custGeom>
            <a:solidFill>
              <a:srgbClr val="2F67B9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4144275" y="3375543"/>
            <a:ext cx="3505200" cy="1458595"/>
          </a:xfrm>
          <a:custGeom>
            <a:avLst/>
            <a:gdLst/>
            <a:ahLst/>
            <a:cxnLst/>
            <a:rect r="r" b="b" t="t" l="l"/>
            <a:pathLst>
              <a:path h="1458595" w="3505200">
                <a:moveTo>
                  <a:pt x="0" y="0"/>
                </a:moveTo>
                <a:lnTo>
                  <a:pt x="3505200" y="0"/>
                </a:lnTo>
                <a:lnTo>
                  <a:pt x="3505200" y="1458595"/>
                </a:lnTo>
                <a:lnTo>
                  <a:pt x="0" y="14585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309721" y="3118636"/>
            <a:ext cx="3340100" cy="1715770"/>
          </a:xfrm>
          <a:custGeom>
            <a:avLst/>
            <a:gdLst/>
            <a:ahLst/>
            <a:cxnLst/>
            <a:rect r="r" b="b" t="t" l="l"/>
            <a:pathLst>
              <a:path h="1715770" w="3340100">
                <a:moveTo>
                  <a:pt x="0" y="0"/>
                </a:moveTo>
                <a:lnTo>
                  <a:pt x="3340100" y="0"/>
                </a:lnTo>
                <a:lnTo>
                  <a:pt x="3340100" y="1715770"/>
                </a:lnTo>
                <a:lnTo>
                  <a:pt x="0" y="17157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068278" y="2183381"/>
            <a:ext cx="3139494" cy="2922802"/>
          </a:xfrm>
          <a:custGeom>
            <a:avLst/>
            <a:gdLst/>
            <a:ahLst/>
            <a:cxnLst/>
            <a:rect r="r" b="b" t="t" l="l"/>
            <a:pathLst>
              <a:path h="2922802" w="3139494">
                <a:moveTo>
                  <a:pt x="0" y="0"/>
                </a:moveTo>
                <a:lnTo>
                  <a:pt x="3139494" y="0"/>
                </a:lnTo>
                <a:lnTo>
                  <a:pt x="3139494" y="2922802"/>
                </a:lnTo>
                <a:lnTo>
                  <a:pt x="0" y="29228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79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03213" y="1281176"/>
            <a:ext cx="11487150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4800" b="true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3. OBJETIVOS DE APRENDIZAGEM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81989" y="5267256"/>
            <a:ext cx="16449340" cy="4091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02692" indent="-101346" lvl="1">
              <a:lnSpc>
                <a:spcPts val="2925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Adquirir uma compreensão abrangente do Scottish CMS Framework, incluindo os seus principais componentes e princípios. </a:t>
            </a:r>
          </a:p>
          <a:p>
            <a:pPr algn="just" marL="202692" indent="-101346" lvl="1">
              <a:lnSpc>
                <a:spcPts val="2925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Desenvolver competências práticas na aplicação do quadro escocês CMS para criar programas eficazes de gestão de carreiras em contextos educativos. </a:t>
            </a:r>
          </a:p>
          <a:p>
            <a:pPr algn="just" marL="202692" indent="-101346" lvl="1">
              <a:lnSpc>
                <a:spcPts val="2925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 e analisar as necessidades emergentes dos jovens adultos em matéria de gestão de carreiras, tendo em conta as tendências do mercado e os fatores psicológicos/sociais. </a:t>
            </a:r>
          </a:p>
          <a:p>
            <a:pPr algn="just" marL="202692" indent="-101346" lvl="1">
              <a:lnSpc>
                <a:spcPts val="2925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Adquirir proficiência na utilização de plataformas online para o ensino da gestão de carreiras, compreendendo o seu significado e impacto nos jovens adultos. </a:t>
            </a:r>
          </a:p>
          <a:p>
            <a:pPr algn="just" marL="202692" indent="-101346" lvl="1">
              <a:lnSpc>
                <a:spcPts val="2925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Explorar e dominar a utilização dos canais das redes sociais como ferramentas eficazes para envolver os jovens adultos em debates e orientações relacionados com a carreira. </a:t>
            </a:r>
          </a:p>
          <a:p>
            <a:pPr algn="just" marL="202723" indent="-101361" lvl="1">
              <a:lnSpc>
                <a:spcPts val="2925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Aprender estratégias para integrar as competências de gestão de carreira nos programas educativos existentes, promovendo a colaboração com colegas educadores e partes interessadas.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738" y="63116"/>
            <a:ext cx="18290381" cy="2343150"/>
            <a:chOff x="0" y="0"/>
            <a:chExt cx="24387175" cy="3124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7175" cy="3124200"/>
            </a:xfrm>
            <a:custGeom>
              <a:avLst/>
              <a:gdLst/>
              <a:ahLst/>
              <a:cxnLst/>
              <a:rect r="r" b="b" t="t" l="l"/>
              <a:pathLst>
                <a:path h="3124200" w="24387175">
                  <a:moveTo>
                    <a:pt x="0" y="0"/>
                  </a:moveTo>
                  <a:lnTo>
                    <a:pt x="24387175" y="0"/>
                  </a:lnTo>
                  <a:lnTo>
                    <a:pt x="24387175" y="3124200"/>
                  </a:lnTo>
                  <a:lnTo>
                    <a:pt x="0" y="3124200"/>
                  </a:lnTo>
                  <a:close/>
                </a:path>
              </a:pathLst>
            </a:custGeom>
            <a:solidFill>
              <a:srgbClr val="3331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78964" y="1599313"/>
            <a:ext cx="700087" cy="136922"/>
            <a:chOff x="0" y="0"/>
            <a:chExt cx="933450" cy="1825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33450" cy="182626"/>
            </a:xfrm>
            <a:custGeom>
              <a:avLst/>
              <a:gdLst/>
              <a:ahLst/>
              <a:cxnLst/>
              <a:rect r="r" b="b" t="t" l="l"/>
              <a:pathLst>
                <a:path h="182626" w="933450">
                  <a:moveTo>
                    <a:pt x="93345" y="182626"/>
                  </a:moveTo>
                  <a:cubicBezTo>
                    <a:pt x="844296" y="182626"/>
                    <a:pt x="844296" y="182626"/>
                    <a:pt x="844296" y="182626"/>
                  </a:cubicBezTo>
                  <a:cubicBezTo>
                    <a:pt x="895223" y="182626"/>
                    <a:pt x="933450" y="140208"/>
                    <a:pt x="933450" y="89281"/>
                  </a:cubicBezTo>
                  <a:cubicBezTo>
                    <a:pt x="933450" y="38354"/>
                    <a:pt x="895223" y="0"/>
                    <a:pt x="844296" y="0"/>
                  </a:cubicBezTo>
                  <a:cubicBezTo>
                    <a:pt x="93345" y="0"/>
                    <a:pt x="93345" y="0"/>
                    <a:pt x="93345" y="0"/>
                  </a:cubicBezTo>
                  <a:cubicBezTo>
                    <a:pt x="42418" y="0"/>
                    <a:pt x="0" y="38227"/>
                    <a:pt x="0" y="89154"/>
                  </a:cubicBezTo>
                  <a:cubicBezTo>
                    <a:pt x="0" y="140081"/>
                    <a:pt x="42418" y="182499"/>
                    <a:pt x="93345" y="182499"/>
                  </a:cubicBezTo>
                </a:path>
              </a:pathLst>
            </a:custGeom>
            <a:solidFill>
              <a:srgbClr val="E51F6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2931640" y="864179"/>
            <a:ext cx="2397291" cy="664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b="true" sz="3825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4. VIDEOS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694026" y="4609272"/>
            <a:ext cx="117872" cy="119062"/>
            <a:chOff x="0" y="0"/>
            <a:chExt cx="157163" cy="1587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7226" cy="158750"/>
            </a:xfrm>
            <a:custGeom>
              <a:avLst/>
              <a:gdLst/>
              <a:ahLst/>
              <a:cxnLst/>
              <a:rect r="r" b="b" t="t" l="l"/>
              <a:pathLst>
                <a:path h="158750" w="157226">
                  <a:moveTo>
                    <a:pt x="0" y="79375"/>
                  </a:moveTo>
                  <a:cubicBezTo>
                    <a:pt x="0" y="35560"/>
                    <a:pt x="35179" y="0"/>
                    <a:pt x="78613" y="0"/>
                  </a:cubicBezTo>
                  <a:cubicBezTo>
                    <a:pt x="122047" y="0"/>
                    <a:pt x="157226" y="35560"/>
                    <a:pt x="157226" y="79375"/>
                  </a:cubicBezTo>
                  <a:cubicBezTo>
                    <a:pt x="157226" y="123190"/>
                    <a:pt x="121920" y="158750"/>
                    <a:pt x="78613" y="158750"/>
                  </a:cubicBezTo>
                  <a:cubicBezTo>
                    <a:pt x="35306" y="158750"/>
                    <a:pt x="0" y="123190"/>
                    <a:pt x="0" y="79375"/>
                  </a:cubicBezTo>
                  <a:close/>
                </a:path>
              </a:pathLst>
            </a:custGeom>
            <a:solidFill>
              <a:srgbClr val="F6F6F6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1694026" y="5409372"/>
            <a:ext cx="117872" cy="119062"/>
            <a:chOff x="0" y="0"/>
            <a:chExt cx="157163" cy="1587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7226" cy="158750"/>
            </a:xfrm>
            <a:custGeom>
              <a:avLst/>
              <a:gdLst/>
              <a:ahLst/>
              <a:cxnLst/>
              <a:rect r="r" b="b" t="t" l="l"/>
              <a:pathLst>
                <a:path h="158750" w="157226">
                  <a:moveTo>
                    <a:pt x="0" y="79375"/>
                  </a:moveTo>
                  <a:cubicBezTo>
                    <a:pt x="0" y="35560"/>
                    <a:pt x="35179" y="0"/>
                    <a:pt x="78613" y="0"/>
                  </a:cubicBezTo>
                  <a:cubicBezTo>
                    <a:pt x="122047" y="0"/>
                    <a:pt x="157226" y="35560"/>
                    <a:pt x="157226" y="79375"/>
                  </a:cubicBezTo>
                  <a:cubicBezTo>
                    <a:pt x="157226" y="123190"/>
                    <a:pt x="121920" y="158750"/>
                    <a:pt x="78613" y="158750"/>
                  </a:cubicBezTo>
                  <a:cubicBezTo>
                    <a:pt x="35306" y="158750"/>
                    <a:pt x="0" y="123190"/>
                    <a:pt x="0" y="79375"/>
                  </a:cubicBezTo>
                  <a:close/>
                </a:path>
              </a:pathLst>
            </a:custGeom>
            <a:solidFill>
              <a:srgbClr val="F6F6F6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694026" y="6209472"/>
            <a:ext cx="117872" cy="114300"/>
            <a:chOff x="0" y="0"/>
            <a:chExt cx="157163" cy="152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7226" cy="152400"/>
            </a:xfrm>
            <a:custGeom>
              <a:avLst/>
              <a:gdLst/>
              <a:ahLst/>
              <a:cxnLst/>
              <a:rect r="r" b="b" t="t" l="l"/>
              <a:pathLst>
                <a:path h="152400" w="157226">
                  <a:moveTo>
                    <a:pt x="0" y="76200"/>
                  </a:moveTo>
                  <a:cubicBezTo>
                    <a:pt x="0" y="34163"/>
                    <a:pt x="35179" y="0"/>
                    <a:pt x="78613" y="0"/>
                  </a:cubicBezTo>
                  <a:cubicBezTo>
                    <a:pt x="122047" y="0"/>
                    <a:pt x="157226" y="34163"/>
                    <a:pt x="157226" y="76200"/>
                  </a:cubicBezTo>
                  <a:cubicBezTo>
                    <a:pt x="157226" y="118237"/>
                    <a:pt x="122047" y="152400"/>
                    <a:pt x="78613" y="152400"/>
                  </a:cubicBezTo>
                  <a:cubicBezTo>
                    <a:pt x="35179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F6F6F6"/>
            </a:solidFill>
          </p:spPr>
        </p:sp>
      </p:grpSp>
      <p:sp>
        <p:nvSpPr>
          <p:cNvPr name="Freeform 13" id="13" descr="Text, logo  Description automatically generated"/>
          <p:cNvSpPr/>
          <p:nvPr/>
        </p:nvSpPr>
        <p:spPr>
          <a:xfrm flipH="false" flipV="false" rot="0">
            <a:off x="672068" y="383685"/>
            <a:ext cx="1289343" cy="742950"/>
          </a:xfrm>
          <a:custGeom>
            <a:avLst/>
            <a:gdLst/>
            <a:ahLst/>
            <a:cxnLst/>
            <a:rect r="r" b="b" t="t" l="l"/>
            <a:pathLst>
              <a:path h="742950" w="1289343">
                <a:moveTo>
                  <a:pt x="0" y="0"/>
                </a:moveTo>
                <a:lnTo>
                  <a:pt x="1289342" y="0"/>
                </a:lnTo>
                <a:lnTo>
                  <a:pt x="1289342" y="742950"/>
                </a:lnTo>
                <a:lnTo>
                  <a:pt x="0" y="742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3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460455" y="2656567"/>
            <a:ext cx="9339995" cy="6724892"/>
          </a:xfrm>
          <a:custGeom>
            <a:avLst/>
            <a:gdLst/>
            <a:ahLst/>
            <a:cxnLst/>
            <a:rect r="r" b="b" t="t" l="l"/>
            <a:pathLst>
              <a:path h="6724892" w="9339995">
                <a:moveTo>
                  <a:pt x="0" y="0"/>
                </a:moveTo>
                <a:lnTo>
                  <a:pt x="9339995" y="0"/>
                </a:lnTo>
                <a:lnTo>
                  <a:pt x="9339995" y="6724891"/>
                </a:lnTo>
                <a:lnTo>
                  <a:pt x="0" y="6724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4165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738" y="63116"/>
            <a:ext cx="18290381" cy="2343150"/>
            <a:chOff x="0" y="0"/>
            <a:chExt cx="24387175" cy="3124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7175" cy="3124200"/>
            </a:xfrm>
            <a:custGeom>
              <a:avLst/>
              <a:gdLst/>
              <a:ahLst/>
              <a:cxnLst/>
              <a:rect r="r" b="b" t="t" l="l"/>
              <a:pathLst>
                <a:path h="3124200" w="24387175">
                  <a:moveTo>
                    <a:pt x="0" y="0"/>
                  </a:moveTo>
                  <a:lnTo>
                    <a:pt x="24387175" y="0"/>
                  </a:lnTo>
                  <a:lnTo>
                    <a:pt x="24387175" y="3124200"/>
                  </a:lnTo>
                  <a:lnTo>
                    <a:pt x="0" y="3124200"/>
                  </a:lnTo>
                  <a:close/>
                </a:path>
              </a:pathLst>
            </a:custGeom>
            <a:solidFill>
              <a:srgbClr val="3331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78964" y="1599313"/>
            <a:ext cx="700087" cy="136922"/>
            <a:chOff x="0" y="0"/>
            <a:chExt cx="933450" cy="1825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33450" cy="182626"/>
            </a:xfrm>
            <a:custGeom>
              <a:avLst/>
              <a:gdLst/>
              <a:ahLst/>
              <a:cxnLst/>
              <a:rect r="r" b="b" t="t" l="l"/>
              <a:pathLst>
                <a:path h="182626" w="933450">
                  <a:moveTo>
                    <a:pt x="93345" y="182626"/>
                  </a:moveTo>
                  <a:cubicBezTo>
                    <a:pt x="844296" y="182626"/>
                    <a:pt x="844296" y="182626"/>
                    <a:pt x="844296" y="182626"/>
                  </a:cubicBezTo>
                  <a:cubicBezTo>
                    <a:pt x="895223" y="182626"/>
                    <a:pt x="933450" y="140208"/>
                    <a:pt x="933450" y="89281"/>
                  </a:cubicBezTo>
                  <a:cubicBezTo>
                    <a:pt x="933450" y="38354"/>
                    <a:pt x="895223" y="0"/>
                    <a:pt x="844296" y="0"/>
                  </a:cubicBezTo>
                  <a:cubicBezTo>
                    <a:pt x="93345" y="0"/>
                    <a:pt x="93345" y="0"/>
                    <a:pt x="93345" y="0"/>
                  </a:cubicBezTo>
                  <a:cubicBezTo>
                    <a:pt x="42418" y="0"/>
                    <a:pt x="0" y="38227"/>
                    <a:pt x="0" y="89154"/>
                  </a:cubicBezTo>
                  <a:cubicBezTo>
                    <a:pt x="0" y="140081"/>
                    <a:pt x="42418" y="182499"/>
                    <a:pt x="93345" y="182499"/>
                  </a:cubicBezTo>
                </a:path>
              </a:pathLst>
            </a:custGeom>
            <a:solidFill>
              <a:srgbClr val="E51F6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2931640" y="864179"/>
            <a:ext cx="2397291" cy="664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b="true" sz="3825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4. VIDEOS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694026" y="4609272"/>
            <a:ext cx="117872" cy="119062"/>
            <a:chOff x="0" y="0"/>
            <a:chExt cx="157163" cy="1587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7226" cy="158750"/>
            </a:xfrm>
            <a:custGeom>
              <a:avLst/>
              <a:gdLst/>
              <a:ahLst/>
              <a:cxnLst/>
              <a:rect r="r" b="b" t="t" l="l"/>
              <a:pathLst>
                <a:path h="158750" w="157226">
                  <a:moveTo>
                    <a:pt x="0" y="79375"/>
                  </a:moveTo>
                  <a:cubicBezTo>
                    <a:pt x="0" y="35560"/>
                    <a:pt x="35179" y="0"/>
                    <a:pt x="78613" y="0"/>
                  </a:cubicBezTo>
                  <a:cubicBezTo>
                    <a:pt x="122047" y="0"/>
                    <a:pt x="157226" y="35560"/>
                    <a:pt x="157226" y="79375"/>
                  </a:cubicBezTo>
                  <a:cubicBezTo>
                    <a:pt x="157226" y="123190"/>
                    <a:pt x="121920" y="158750"/>
                    <a:pt x="78613" y="158750"/>
                  </a:cubicBezTo>
                  <a:cubicBezTo>
                    <a:pt x="35306" y="158750"/>
                    <a:pt x="0" y="123190"/>
                    <a:pt x="0" y="79375"/>
                  </a:cubicBezTo>
                  <a:close/>
                </a:path>
              </a:pathLst>
            </a:custGeom>
            <a:solidFill>
              <a:srgbClr val="F6F6F6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1694026" y="5409372"/>
            <a:ext cx="117872" cy="119062"/>
            <a:chOff x="0" y="0"/>
            <a:chExt cx="157163" cy="1587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7226" cy="158750"/>
            </a:xfrm>
            <a:custGeom>
              <a:avLst/>
              <a:gdLst/>
              <a:ahLst/>
              <a:cxnLst/>
              <a:rect r="r" b="b" t="t" l="l"/>
              <a:pathLst>
                <a:path h="158750" w="157226">
                  <a:moveTo>
                    <a:pt x="0" y="79375"/>
                  </a:moveTo>
                  <a:cubicBezTo>
                    <a:pt x="0" y="35560"/>
                    <a:pt x="35179" y="0"/>
                    <a:pt x="78613" y="0"/>
                  </a:cubicBezTo>
                  <a:cubicBezTo>
                    <a:pt x="122047" y="0"/>
                    <a:pt x="157226" y="35560"/>
                    <a:pt x="157226" y="79375"/>
                  </a:cubicBezTo>
                  <a:cubicBezTo>
                    <a:pt x="157226" y="123190"/>
                    <a:pt x="121920" y="158750"/>
                    <a:pt x="78613" y="158750"/>
                  </a:cubicBezTo>
                  <a:cubicBezTo>
                    <a:pt x="35306" y="158750"/>
                    <a:pt x="0" y="123190"/>
                    <a:pt x="0" y="79375"/>
                  </a:cubicBezTo>
                  <a:close/>
                </a:path>
              </a:pathLst>
            </a:custGeom>
            <a:solidFill>
              <a:srgbClr val="F6F6F6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694026" y="6209472"/>
            <a:ext cx="117872" cy="114300"/>
            <a:chOff x="0" y="0"/>
            <a:chExt cx="157163" cy="152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7226" cy="152400"/>
            </a:xfrm>
            <a:custGeom>
              <a:avLst/>
              <a:gdLst/>
              <a:ahLst/>
              <a:cxnLst/>
              <a:rect r="r" b="b" t="t" l="l"/>
              <a:pathLst>
                <a:path h="152400" w="157226">
                  <a:moveTo>
                    <a:pt x="0" y="76200"/>
                  </a:moveTo>
                  <a:cubicBezTo>
                    <a:pt x="0" y="34163"/>
                    <a:pt x="35179" y="0"/>
                    <a:pt x="78613" y="0"/>
                  </a:cubicBezTo>
                  <a:cubicBezTo>
                    <a:pt x="122047" y="0"/>
                    <a:pt x="157226" y="34163"/>
                    <a:pt x="157226" y="76200"/>
                  </a:cubicBezTo>
                  <a:cubicBezTo>
                    <a:pt x="157226" y="118237"/>
                    <a:pt x="122047" y="152400"/>
                    <a:pt x="78613" y="152400"/>
                  </a:cubicBezTo>
                  <a:cubicBezTo>
                    <a:pt x="35179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F6F6F6"/>
            </a:solidFill>
          </p:spPr>
        </p:sp>
      </p:grpSp>
      <p:sp>
        <p:nvSpPr>
          <p:cNvPr name="Freeform 13" id="13" descr="Text, logo  Description automatically generated"/>
          <p:cNvSpPr/>
          <p:nvPr/>
        </p:nvSpPr>
        <p:spPr>
          <a:xfrm flipH="false" flipV="false" rot="0">
            <a:off x="672068" y="383685"/>
            <a:ext cx="1289343" cy="742950"/>
          </a:xfrm>
          <a:custGeom>
            <a:avLst/>
            <a:gdLst/>
            <a:ahLst/>
            <a:cxnLst/>
            <a:rect r="r" b="b" t="t" l="l"/>
            <a:pathLst>
              <a:path h="742950" w="1289343">
                <a:moveTo>
                  <a:pt x="0" y="0"/>
                </a:moveTo>
                <a:lnTo>
                  <a:pt x="1289342" y="0"/>
                </a:lnTo>
                <a:lnTo>
                  <a:pt x="1289342" y="742950"/>
                </a:lnTo>
                <a:lnTo>
                  <a:pt x="0" y="742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3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914650" y="2486473"/>
            <a:ext cx="13123945" cy="7415029"/>
          </a:xfrm>
          <a:custGeom>
            <a:avLst/>
            <a:gdLst/>
            <a:ahLst/>
            <a:cxnLst/>
            <a:rect r="r" b="b" t="t" l="l"/>
            <a:pathLst>
              <a:path h="7415029" w="13123945">
                <a:moveTo>
                  <a:pt x="0" y="0"/>
                </a:moveTo>
                <a:lnTo>
                  <a:pt x="13123945" y="0"/>
                </a:lnTo>
                <a:lnTo>
                  <a:pt x="13123945" y="7415029"/>
                </a:lnTo>
                <a:lnTo>
                  <a:pt x="0" y="74150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90" y="0"/>
            <a:ext cx="18290381" cy="2343150"/>
            <a:chOff x="0" y="0"/>
            <a:chExt cx="24387175" cy="3124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7175" cy="3124200"/>
            </a:xfrm>
            <a:custGeom>
              <a:avLst/>
              <a:gdLst/>
              <a:ahLst/>
              <a:cxnLst/>
              <a:rect r="r" b="b" t="t" l="l"/>
              <a:pathLst>
                <a:path h="3124200" w="24387175">
                  <a:moveTo>
                    <a:pt x="0" y="0"/>
                  </a:moveTo>
                  <a:lnTo>
                    <a:pt x="24387175" y="0"/>
                  </a:lnTo>
                  <a:lnTo>
                    <a:pt x="24387175" y="3124200"/>
                  </a:lnTo>
                  <a:lnTo>
                    <a:pt x="0" y="3124200"/>
                  </a:lnTo>
                  <a:close/>
                </a:path>
              </a:pathLst>
            </a:custGeom>
            <a:solidFill>
              <a:srgbClr val="E83C75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190" y="2127648"/>
            <a:ext cx="18290381" cy="8559402"/>
            <a:chOff x="0" y="0"/>
            <a:chExt cx="24387175" cy="1141253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7175" cy="11412474"/>
            </a:xfrm>
            <a:custGeom>
              <a:avLst/>
              <a:gdLst/>
              <a:ahLst/>
              <a:cxnLst/>
              <a:rect r="r" b="b" t="t" l="l"/>
              <a:pathLst>
                <a:path h="11412474" w="24387175">
                  <a:moveTo>
                    <a:pt x="0" y="0"/>
                  </a:moveTo>
                  <a:lnTo>
                    <a:pt x="24387175" y="0"/>
                  </a:lnTo>
                  <a:lnTo>
                    <a:pt x="24387175" y="11412474"/>
                  </a:lnTo>
                  <a:lnTo>
                    <a:pt x="0" y="11412474"/>
                  </a:lnTo>
                  <a:close/>
                </a:path>
              </a:pathLst>
            </a:custGeom>
            <a:solidFill>
              <a:srgbClr val="333132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77175" y="2592728"/>
            <a:ext cx="8311754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b="true" sz="3825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5. Quebra-gelo - Cartões de visita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73931" y="971551"/>
            <a:ext cx="700088" cy="136922"/>
            <a:chOff x="0" y="0"/>
            <a:chExt cx="933450" cy="1825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3450" cy="182626"/>
            </a:xfrm>
            <a:custGeom>
              <a:avLst/>
              <a:gdLst/>
              <a:ahLst/>
              <a:cxnLst/>
              <a:rect r="r" b="b" t="t" l="l"/>
              <a:pathLst>
                <a:path h="182626" w="933450">
                  <a:moveTo>
                    <a:pt x="93345" y="182626"/>
                  </a:moveTo>
                  <a:cubicBezTo>
                    <a:pt x="844296" y="182626"/>
                    <a:pt x="844296" y="182626"/>
                    <a:pt x="844296" y="182626"/>
                  </a:cubicBezTo>
                  <a:cubicBezTo>
                    <a:pt x="895223" y="182626"/>
                    <a:pt x="933450" y="140208"/>
                    <a:pt x="933450" y="89281"/>
                  </a:cubicBezTo>
                  <a:cubicBezTo>
                    <a:pt x="933450" y="38354"/>
                    <a:pt x="895223" y="0"/>
                    <a:pt x="844296" y="0"/>
                  </a:cubicBezTo>
                  <a:cubicBezTo>
                    <a:pt x="93345" y="0"/>
                    <a:pt x="93345" y="0"/>
                    <a:pt x="93345" y="0"/>
                  </a:cubicBezTo>
                  <a:cubicBezTo>
                    <a:pt x="42418" y="0"/>
                    <a:pt x="0" y="38227"/>
                    <a:pt x="0" y="89154"/>
                  </a:cubicBezTo>
                  <a:cubicBezTo>
                    <a:pt x="0" y="140081"/>
                    <a:pt x="42418" y="182499"/>
                    <a:pt x="93345" y="182499"/>
                  </a:cubicBezTo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4171284" y="320278"/>
            <a:ext cx="3238501" cy="3886200"/>
          </a:xfrm>
          <a:custGeom>
            <a:avLst/>
            <a:gdLst/>
            <a:ahLst/>
            <a:cxnLst/>
            <a:rect r="r" b="b" t="t" l="l"/>
            <a:pathLst>
              <a:path h="3886200" w="3238501">
                <a:moveTo>
                  <a:pt x="0" y="0"/>
                </a:moveTo>
                <a:lnTo>
                  <a:pt x="3238502" y="0"/>
                </a:lnTo>
                <a:lnTo>
                  <a:pt x="3238502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1126" t="-1849" r="1077" b="184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081283" y="730606"/>
            <a:ext cx="2525933" cy="3224055"/>
          </a:xfrm>
          <a:custGeom>
            <a:avLst/>
            <a:gdLst/>
            <a:ahLst/>
            <a:cxnLst/>
            <a:rect r="r" b="b" t="t" l="l"/>
            <a:pathLst>
              <a:path h="3224055" w="2525933">
                <a:moveTo>
                  <a:pt x="0" y="0"/>
                </a:moveTo>
                <a:lnTo>
                  <a:pt x="2525933" y="0"/>
                </a:lnTo>
                <a:lnTo>
                  <a:pt x="2525933" y="3224055"/>
                </a:lnTo>
                <a:lnTo>
                  <a:pt x="0" y="32240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5778" t="0" r="-45802" b="0"/>
            </a:stretch>
          </a:blipFill>
        </p:spPr>
      </p:sp>
      <p:sp>
        <p:nvSpPr>
          <p:cNvPr name="Freeform 11" id="11" descr="Text, logo  Description automatically generated"/>
          <p:cNvSpPr/>
          <p:nvPr/>
        </p:nvSpPr>
        <p:spPr>
          <a:xfrm flipH="false" flipV="false" rot="0">
            <a:off x="751621" y="538228"/>
            <a:ext cx="1289343" cy="742950"/>
          </a:xfrm>
          <a:custGeom>
            <a:avLst/>
            <a:gdLst/>
            <a:ahLst/>
            <a:cxnLst/>
            <a:rect r="r" b="b" t="t" l="l"/>
            <a:pathLst>
              <a:path h="742950" w="1289343">
                <a:moveTo>
                  <a:pt x="0" y="0"/>
                </a:moveTo>
                <a:lnTo>
                  <a:pt x="1289343" y="0"/>
                </a:lnTo>
                <a:lnTo>
                  <a:pt x="1289343" y="742950"/>
                </a:lnTo>
                <a:lnTo>
                  <a:pt x="0" y="742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3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77175" y="4253964"/>
            <a:ext cx="17429986" cy="533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44145" indent="-122072" lvl="1">
              <a:lnSpc>
                <a:spcPts val="3240"/>
              </a:lnSpc>
              <a:buFont typeface="Arial"/>
              <a:buChar char="•"/>
            </a:pPr>
            <a:r>
              <a:rPr lang="en-US" sz="2700" spc="24">
                <a:solidFill>
                  <a:srgbClr val="FFFFFF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Os participantes pensam individualmente em três factos divertidos e interessantes sobre si próprios, mas não os escrevem.</a:t>
            </a:r>
          </a:p>
          <a:p>
            <a:pPr algn="just" marL="244145" indent="-122072" lvl="1">
              <a:lnSpc>
                <a:spcPts val="3240"/>
              </a:lnSpc>
              <a:buFont typeface="Arial"/>
              <a:buChar char="•"/>
            </a:pPr>
            <a:r>
              <a:rPr lang="en-US" sz="2700" spc="24">
                <a:solidFill>
                  <a:srgbClr val="FFFFFF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Instrua os participantes a levantarem-se e a apresentarem-se a três jogadores diferentes, partilhando verbalmente o seu nome e as três curiosidades. Sublinhe que os participantes não podem retirar o seu próprio nome durante as apresentações e que não podem apresentar-se duas vezes à mesma pessoa.</a:t>
            </a:r>
          </a:p>
          <a:p>
            <a:pPr algn="just" marL="244145" indent="-122072" lvl="1">
              <a:lnSpc>
                <a:spcPts val="3240"/>
              </a:lnSpc>
              <a:buFont typeface="Arial"/>
              <a:buChar char="•"/>
            </a:pPr>
            <a:r>
              <a:rPr lang="en-US" sz="2700" spc="24">
                <a:solidFill>
                  <a:srgbClr val="FFFFFF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Após cada apresentação, os participantes trocam "cartões de visita" (pedaços de papel com apenas nomes) com os jogadores a quem se apresentaram e apresenta-se como a pessoa com quem acabaram de falar na interação seguinte.</a:t>
            </a:r>
          </a:p>
          <a:p>
            <a:pPr algn="just" marL="244316" indent="-122158" lvl="1">
              <a:lnSpc>
                <a:spcPts val="3240"/>
              </a:lnSpc>
              <a:buFont typeface="Arial"/>
              <a:buChar char="•"/>
            </a:pPr>
            <a:r>
              <a:rPr lang="en-US" sz="2700" spc="25">
                <a:solidFill>
                  <a:srgbClr val="FFFFFF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Instrua os participantes a continuarem as apresentações até que cada pessoa se tenha apresentado a três outras.</a:t>
            </a:r>
          </a:p>
          <a:p>
            <a:pPr algn="just" marL="244145" indent="-122072" lvl="1">
              <a:lnSpc>
                <a:spcPts val="3240"/>
              </a:lnSpc>
              <a:buFont typeface="Arial"/>
              <a:buChar char="•"/>
            </a:pPr>
            <a:r>
              <a:rPr lang="en-US" sz="2700" spc="24">
                <a:solidFill>
                  <a:srgbClr val="FFFFFF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Uma vez concluída a introdução final, os participantes sentam-se.</a:t>
            </a:r>
          </a:p>
          <a:p>
            <a:pPr algn="just" marL="244316" indent="-122158" lvl="1">
              <a:lnSpc>
                <a:spcPts val="3240"/>
              </a:lnSpc>
              <a:buFont typeface="Arial"/>
              <a:buChar char="•"/>
            </a:pPr>
            <a:r>
              <a:rPr lang="en-US" sz="2700" spc="25">
                <a:solidFill>
                  <a:srgbClr val="FFFFFF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Os participantes sentados apresentam-se agora a todos na mesa, recordando os três factos divertidos de memória. O próprio jogador que escreveu o cartão de visita pode corrigir quaisquer imprecisões durante esta ronda final. Facilite um breve debate sobre a experiência, pedindo aos participantes que partilhem as suas ideias. Discuta a importância de uma comunicação correta e de recordar os factos de memória num contexto profissional.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3931" y="971550"/>
            <a:ext cx="704850" cy="133350"/>
            <a:chOff x="0" y="0"/>
            <a:chExt cx="939800" cy="177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39800" cy="177800"/>
            </a:xfrm>
            <a:custGeom>
              <a:avLst/>
              <a:gdLst/>
              <a:ahLst/>
              <a:cxnLst/>
              <a:rect r="r" b="b" t="t" l="l"/>
              <a:pathLst>
                <a:path h="177800" w="939800">
                  <a:moveTo>
                    <a:pt x="850011" y="177800"/>
                  </a:moveTo>
                  <a:lnTo>
                    <a:pt x="93980" y="177800"/>
                  </a:lnTo>
                  <a:lnTo>
                    <a:pt x="57658" y="170434"/>
                  </a:lnTo>
                  <a:lnTo>
                    <a:pt x="27813" y="150876"/>
                  </a:lnTo>
                  <a:lnTo>
                    <a:pt x="7493" y="121920"/>
                  </a:lnTo>
                  <a:lnTo>
                    <a:pt x="0" y="86741"/>
                  </a:lnTo>
                  <a:lnTo>
                    <a:pt x="7493" y="52324"/>
                  </a:lnTo>
                  <a:lnTo>
                    <a:pt x="27813" y="24765"/>
                  </a:lnTo>
                  <a:lnTo>
                    <a:pt x="57658" y="6604"/>
                  </a:lnTo>
                  <a:lnTo>
                    <a:pt x="93980" y="0"/>
                  </a:lnTo>
                  <a:lnTo>
                    <a:pt x="850011" y="0"/>
                  </a:lnTo>
                  <a:lnTo>
                    <a:pt x="885698" y="6604"/>
                  </a:lnTo>
                  <a:lnTo>
                    <a:pt x="914146" y="24892"/>
                  </a:lnTo>
                  <a:lnTo>
                    <a:pt x="932942" y="52451"/>
                  </a:lnTo>
                  <a:lnTo>
                    <a:pt x="939800" y="86868"/>
                  </a:lnTo>
                  <a:lnTo>
                    <a:pt x="932942" y="122047"/>
                  </a:lnTo>
                  <a:lnTo>
                    <a:pt x="914146" y="151003"/>
                  </a:lnTo>
                  <a:lnTo>
                    <a:pt x="885698" y="170561"/>
                  </a:lnTo>
                  <a:lnTo>
                    <a:pt x="850011" y="177800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766460" y="205517"/>
            <a:ext cx="1609724" cy="1142999"/>
          </a:xfrm>
          <a:custGeom>
            <a:avLst/>
            <a:gdLst/>
            <a:ahLst/>
            <a:cxnLst/>
            <a:rect r="r" b="b" t="t" l="l"/>
            <a:pathLst>
              <a:path h="1142999" w="1609724">
                <a:moveTo>
                  <a:pt x="0" y="0"/>
                </a:moveTo>
                <a:lnTo>
                  <a:pt x="1609724" y="0"/>
                </a:lnTo>
                <a:lnTo>
                  <a:pt x="1609724" y="1142999"/>
                </a:lnTo>
                <a:lnTo>
                  <a:pt x="0" y="1142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98693" y="1"/>
            <a:ext cx="3981449" cy="10286999"/>
          </a:xfrm>
          <a:custGeom>
            <a:avLst/>
            <a:gdLst/>
            <a:ahLst/>
            <a:cxnLst/>
            <a:rect r="r" b="b" t="t" l="l"/>
            <a:pathLst>
              <a:path h="10286999" w="3981449">
                <a:moveTo>
                  <a:pt x="0" y="0"/>
                </a:moveTo>
                <a:lnTo>
                  <a:pt x="3981450" y="0"/>
                </a:lnTo>
                <a:lnTo>
                  <a:pt x="3981450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9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4192" y="4342256"/>
            <a:ext cx="3514725" cy="3304540"/>
          </a:xfrm>
          <a:custGeom>
            <a:avLst/>
            <a:gdLst/>
            <a:ahLst/>
            <a:cxnLst/>
            <a:rect r="r" b="b" t="t" l="l"/>
            <a:pathLst>
              <a:path h="3304540" w="3514725">
                <a:moveTo>
                  <a:pt x="0" y="0"/>
                </a:moveTo>
                <a:lnTo>
                  <a:pt x="3514724" y="0"/>
                </a:lnTo>
                <a:lnTo>
                  <a:pt x="3514724" y="3304540"/>
                </a:lnTo>
                <a:lnTo>
                  <a:pt x="0" y="33045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20800" y="1713241"/>
            <a:ext cx="4021508" cy="178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b="true" sz="38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06. ATIVIDADES DE APRENDIZAGEM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14445" y="1519868"/>
            <a:ext cx="6938009" cy="42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49"/>
              </a:lnSpc>
            </a:pPr>
            <a:r>
              <a:rPr lang="en-US" b="true" sz="21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Atividade 1: Apresentação - Quadro CMS escocês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4445" y="2607725"/>
            <a:ext cx="6935470" cy="6505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97"/>
              </a:lnSpc>
            </a:pPr>
            <a:r>
              <a:rPr lang="en-US" sz="2100" spc="19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Durante a apresentação sobre o Quadro CMS escocês e a sua relevância para os jovens adultos, o facilitador guiará os participantes através de uma exploração dos principais componentes e princípios do quadro. Salientando a importância das competências de gestão de carreira, o facilitador destacará como este quadro apoia os jovens adultos na navegação eficaz dos seus percursos profissionais. Ao aprofundar os temas do eu, dos pontos fortes, dos horizontes e das redes, os participantes compreenderão como estas competências capacitam os jovens adultos a tomar decisões informadas sobre as suas aspirações educativas e profissionais. Além disso, o facilitador fará referência a recursos externos, como o sítio Web Skills Development Scotland, para fornecer mais informações sobre o quadro e as suas aplicações.</a:t>
            </a:r>
          </a:p>
          <a:p>
            <a:pPr algn="just">
              <a:lnSpc>
                <a:spcPts val="2897"/>
              </a:lnSpc>
            </a:pPr>
            <a:r>
              <a:rPr lang="en-US" sz="2100" spc="19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Ligação: </a:t>
            </a:r>
            <a:r>
              <a:rPr lang="en-US" sz="2100" spc="19" u="sng">
                <a:solidFill>
                  <a:srgbClr val="0000FF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7" tooltip="https://www.skillsdevelopmentscotland.co.uk/what-we-do/scotlands-careers-services/career-management-skills-explained"/>
              </a:rPr>
              <a:t>https://www.skillsdevelopmentscotland.co.uk/what-we-do/scotlands-careers-services/career-management-skills-explained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3931" y="971550"/>
            <a:ext cx="704850" cy="133350"/>
            <a:chOff x="0" y="0"/>
            <a:chExt cx="939800" cy="177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39800" cy="177800"/>
            </a:xfrm>
            <a:custGeom>
              <a:avLst/>
              <a:gdLst/>
              <a:ahLst/>
              <a:cxnLst/>
              <a:rect r="r" b="b" t="t" l="l"/>
              <a:pathLst>
                <a:path h="177800" w="939800">
                  <a:moveTo>
                    <a:pt x="850011" y="177800"/>
                  </a:moveTo>
                  <a:lnTo>
                    <a:pt x="93980" y="177800"/>
                  </a:lnTo>
                  <a:lnTo>
                    <a:pt x="57658" y="170434"/>
                  </a:lnTo>
                  <a:lnTo>
                    <a:pt x="27813" y="150876"/>
                  </a:lnTo>
                  <a:lnTo>
                    <a:pt x="7493" y="121920"/>
                  </a:lnTo>
                  <a:lnTo>
                    <a:pt x="0" y="86741"/>
                  </a:lnTo>
                  <a:lnTo>
                    <a:pt x="7493" y="52324"/>
                  </a:lnTo>
                  <a:lnTo>
                    <a:pt x="27813" y="24765"/>
                  </a:lnTo>
                  <a:lnTo>
                    <a:pt x="57658" y="6604"/>
                  </a:lnTo>
                  <a:lnTo>
                    <a:pt x="93980" y="0"/>
                  </a:lnTo>
                  <a:lnTo>
                    <a:pt x="850011" y="0"/>
                  </a:lnTo>
                  <a:lnTo>
                    <a:pt x="885698" y="6604"/>
                  </a:lnTo>
                  <a:lnTo>
                    <a:pt x="914146" y="24892"/>
                  </a:lnTo>
                  <a:lnTo>
                    <a:pt x="932942" y="52451"/>
                  </a:lnTo>
                  <a:lnTo>
                    <a:pt x="939800" y="86868"/>
                  </a:lnTo>
                  <a:lnTo>
                    <a:pt x="932942" y="122047"/>
                  </a:lnTo>
                  <a:lnTo>
                    <a:pt x="914146" y="151003"/>
                  </a:lnTo>
                  <a:lnTo>
                    <a:pt x="885698" y="170561"/>
                  </a:lnTo>
                  <a:lnTo>
                    <a:pt x="850011" y="177800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766460" y="205517"/>
            <a:ext cx="1609724" cy="1142999"/>
          </a:xfrm>
          <a:custGeom>
            <a:avLst/>
            <a:gdLst/>
            <a:ahLst/>
            <a:cxnLst/>
            <a:rect r="r" b="b" t="t" l="l"/>
            <a:pathLst>
              <a:path h="1142999" w="1609724">
                <a:moveTo>
                  <a:pt x="0" y="0"/>
                </a:moveTo>
                <a:lnTo>
                  <a:pt x="1609724" y="0"/>
                </a:lnTo>
                <a:lnTo>
                  <a:pt x="1609724" y="1142999"/>
                </a:lnTo>
                <a:lnTo>
                  <a:pt x="0" y="1142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98693" y="1"/>
            <a:ext cx="3981449" cy="10286999"/>
          </a:xfrm>
          <a:custGeom>
            <a:avLst/>
            <a:gdLst/>
            <a:ahLst/>
            <a:cxnLst/>
            <a:rect r="r" b="b" t="t" l="l"/>
            <a:pathLst>
              <a:path h="10286999" w="3981449">
                <a:moveTo>
                  <a:pt x="0" y="0"/>
                </a:moveTo>
                <a:lnTo>
                  <a:pt x="3981450" y="0"/>
                </a:lnTo>
                <a:lnTo>
                  <a:pt x="3981450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9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4192" y="4342256"/>
            <a:ext cx="3514725" cy="3304540"/>
          </a:xfrm>
          <a:custGeom>
            <a:avLst/>
            <a:gdLst/>
            <a:ahLst/>
            <a:cxnLst/>
            <a:rect r="r" b="b" t="t" l="l"/>
            <a:pathLst>
              <a:path h="3304540" w="3514725">
                <a:moveTo>
                  <a:pt x="0" y="0"/>
                </a:moveTo>
                <a:lnTo>
                  <a:pt x="3514724" y="0"/>
                </a:lnTo>
                <a:lnTo>
                  <a:pt x="3514724" y="3304540"/>
                </a:lnTo>
                <a:lnTo>
                  <a:pt x="0" y="33045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321291" y="1674564"/>
            <a:ext cx="6938009" cy="891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49"/>
              </a:lnSpc>
            </a:pPr>
            <a:r>
              <a:rPr lang="en-US" b="true" sz="21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Atividade 2: Debate - Necessidades emergentes dos jovens adultos e envolvimento online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14445" y="2949333"/>
            <a:ext cx="6935470" cy="5450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11"/>
              </a:lnSpc>
            </a:pPr>
            <a:r>
              <a:rPr lang="en-US" sz="2400" spc="22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O facilitador divide os participantes em pequenos grupos e incentiva-os a iniciar um debate sobre as abordagens bem e mal sucedidas que encontraram na sua prática profissional. Os participantes irão refletir sobre a eficácia de várias plataformas e tácticas online, considerando factores como o envolvimento do público, a relevância do conteúdo e a acessibilidade da plataforma. Através desta discussão colaborativa, os participantes obterão informações valiosas sobre as aplicações reais das estratégias de envolvimento online, melhorando a sua compreensão e capacidade de aproveitar eficazmente os canais digitais nos seus programas de gestão de carreiras.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20800" y="1713241"/>
            <a:ext cx="4021508" cy="178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b="true" sz="38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06. ATIVIDADES DE APRENDIZAGEM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3931" y="971550"/>
            <a:ext cx="704850" cy="133350"/>
            <a:chOff x="0" y="0"/>
            <a:chExt cx="939800" cy="177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39800" cy="177800"/>
            </a:xfrm>
            <a:custGeom>
              <a:avLst/>
              <a:gdLst/>
              <a:ahLst/>
              <a:cxnLst/>
              <a:rect r="r" b="b" t="t" l="l"/>
              <a:pathLst>
                <a:path h="177800" w="939800">
                  <a:moveTo>
                    <a:pt x="850011" y="177800"/>
                  </a:moveTo>
                  <a:lnTo>
                    <a:pt x="93980" y="177800"/>
                  </a:lnTo>
                  <a:lnTo>
                    <a:pt x="57658" y="170434"/>
                  </a:lnTo>
                  <a:lnTo>
                    <a:pt x="27813" y="150876"/>
                  </a:lnTo>
                  <a:lnTo>
                    <a:pt x="7493" y="121920"/>
                  </a:lnTo>
                  <a:lnTo>
                    <a:pt x="0" y="86741"/>
                  </a:lnTo>
                  <a:lnTo>
                    <a:pt x="7493" y="52324"/>
                  </a:lnTo>
                  <a:lnTo>
                    <a:pt x="27813" y="24765"/>
                  </a:lnTo>
                  <a:lnTo>
                    <a:pt x="57658" y="6604"/>
                  </a:lnTo>
                  <a:lnTo>
                    <a:pt x="93980" y="0"/>
                  </a:lnTo>
                  <a:lnTo>
                    <a:pt x="850011" y="0"/>
                  </a:lnTo>
                  <a:lnTo>
                    <a:pt x="885698" y="6604"/>
                  </a:lnTo>
                  <a:lnTo>
                    <a:pt x="914146" y="24892"/>
                  </a:lnTo>
                  <a:lnTo>
                    <a:pt x="932942" y="52451"/>
                  </a:lnTo>
                  <a:lnTo>
                    <a:pt x="939800" y="86868"/>
                  </a:lnTo>
                  <a:lnTo>
                    <a:pt x="932942" y="122047"/>
                  </a:lnTo>
                  <a:lnTo>
                    <a:pt x="914146" y="151003"/>
                  </a:lnTo>
                  <a:lnTo>
                    <a:pt x="885698" y="170561"/>
                  </a:lnTo>
                  <a:lnTo>
                    <a:pt x="850011" y="177800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766460" y="205517"/>
            <a:ext cx="1609724" cy="1142999"/>
          </a:xfrm>
          <a:custGeom>
            <a:avLst/>
            <a:gdLst/>
            <a:ahLst/>
            <a:cxnLst/>
            <a:rect r="r" b="b" t="t" l="l"/>
            <a:pathLst>
              <a:path h="1142999" w="1609724">
                <a:moveTo>
                  <a:pt x="0" y="0"/>
                </a:moveTo>
                <a:lnTo>
                  <a:pt x="1609724" y="0"/>
                </a:lnTo>
                <a:lnTo>
                  <a:pt x="1609724" y="1142999"/>
                </a:lnTo>
                <a:lnTo>
                  <a:pt x="0" y="1142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98693" y="1"/>
            <a:ext cx="3981449" cy="10286999"/>
          </a:xfrm>
          <a:custGeom>
            <a:avLst/>
            <a:gdLst/>
            <a:ahLst/>
            <a:cxnLst/>
            <a:rect r="r" b="b" t="t" l="l"/>
            <a:pathLst>
              <a:path h="10286999" w="3981449">
                <a:moveTo>
                  <a:pt x="0" y="0"/>
                </a:moveTo>
                <a:lnTo>
                  <a:pt x="3981450" y="0"/>
                </a:lnTo>
                <a:lnTo>
                  <a:pt x="3981450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9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4192" y="4342256"/>
            <a:ext cx="3514725" cy="3304540"/>
          </a:xfrm>
          <a:custGeom>
            <a:avLst/>
            <a:gdLst/>
            <a:ahLst/>
            <a:cxnLst/>
            <a:rect r="r" b="b" t="t" l="l"/>
            <a:pathLst>
              <a:path h="3304540" w="3514725">
                <a:moveTo>
                  <a:pt x="0" y="0"/>
                </a:moveTo>
                <a:lnTo>
                  <a:pt x="3514724" y="0"/>
                </a:lnTo>
                <a:lnTo>
                  <a:pt x="3514724" y="3304540"/>
                </a:lnTo>
                <a:lnTo>
                  <a:pt x="0" y="33045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321291" y="2142890"/>
            <a:ext cx="6938009" cy="891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49"/>
              </a:lnSpc>
            </a:pPr>
            <a:r>
              <a:rPr lang="en-US" b="true" sz="21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Atividade 3: Vídeo - Navegar no meu percurso profissional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23830" y="4826571"/>
            <a:ext cx="6935470" cy="227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11"/>
              </a:lnSpc>
            </a:pPr>
            <a:r>
              <a:rPr lang="en-US" sz="2400" spc="22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Veja o vídeo de apresentação aqui</a:t>
            </a:r>
            <a:r>
              <a:rPr lang="en-US" sz="2400" spc="22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: </a:t>
            </a:r>
            <a:r>
              <a:rPr lang="en-US" sz="2400" spc="22" u="sng">
                <a:solidFill>
                  <a:srgbClr val="0000FF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7" tooltip="https://www.youtube.com/watch?v=zhpcgpqWc1Q"/>
              </a:rPr>
              <a:t>https://www.youtube.com/watch?v=zhpcgpqWc1Q</a:t>
            </a:r>
          </a:p>
          <a:p>
            <a:pPr algn="just">
              <a:lnSpc>
                <a:spcPts val="1448"/>
              </a:lnSpc>
            </a:pPr>
          </a:p>
          <a:p>
            <a:pPr algn="just">
              <a:lnSpc>
                <a:spcPts val="3311"/>
              </a:lnSpc>
            </a:pPr>
            <a:r>
              <a:rPr lang="en-US" sz="2400" spc="22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Este vídeo serve de introdução a uma tarefa de aprendizagem autónoma que pode ser encontrada no documento Tarefa 2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20800" y="1713241"/>
            <a:ext cx="4021508" cy="178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b="true" sz="38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06. ATIVIDADES DE APRENDIZAGEM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3931" y="971550"/>
            <a:ext cx="704850" cy="133350"/>
            <a:chOff x="0" y="0"/>
            <a:chExt cx="939800" cy="177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39800" cy="177800"/>
            </a:xfrm>
            <a:custGeom>
              <a:avLst/>
              <a:gdLst/>
              <a:ahLst/>
              <a:cxnLst/>
              <a:rect r="r" b="b" t="t" l="l"/>
              <a:pathLst>
                <a:path h="177800" w="939800">
                  <a:moveTo>
                    <a:pt x="850011" y="177800"/>
                  </a:moveTo>
                  <a:lnTo>
                    <a:pt x="93980" y="177800"/>
                  </a:lnTo>
                  <a:lnTo>
                    <a:pt x="57658" y="170434"/>
                  </a:lnTo>
                  <a:lnTo>
                    <a:pt x="27813" y="150876"/>
                  </a:lnTo>
                  <a:lnTo>
                    <a:pt x="7493" y="121920"/>
                  </a:lnTo>
                  <a:lnTo>
                    <a:pt x="0" y="86741"/>
                  </a:lnTo>
                  <a:lnTo>
                    <a:pt x="7493" y="52324"/>
                  </a:lnTo>
                  <a:lnTo>
                    <a:pt x="27813" y="24765"/>
                  </a:lnTo>
                  <a:lnTo>
                    <a:pt x="57658" y="6604"/>
                  </a:lnTo>
                  <a:lnTo>
                    <a:pt x="93980" y="0"/>
                  </a:lnTo>
                  <a:lnTo>
                    <a:pt x="850011" y="0"/>
                  </a:lnTo>
                  <a:lnTo>
                    <a:pt x="885698" y="6604"/>
                  </a:lnTo>
                  <a:lnTo>
                    <a:pt x="914146" y="24892"/>
                  </a:lnTo>
                  <a:lnTo>
                    <a:pt x="932942" y="52451"/>
                  </a:lnTo>
                  <a:lnTo>
                    <a:pt x="939800" y="86868"/>
                  </a:lnTo>
                  <a:lnTo>
                    <a:pt x="932942" y="122047"/>
                  </a:lnTo>
                  <a:lnTo>
                    <a:pt x="914146" y="151003"/>
                  </a:lnTo>
                  <a:lnTo>
                    <a:pt x="885698" y="170561"/>
                  </a:lnTo>
                  <a:lnTo>
                    <a:pt x="850011" y="177800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766460" y="205517"/>
            <a:ext cx="1609724" cy="1142999"/>
          </a:xfrm>
          <a:custGeom>
            <a:avLst/>
            <a:gdLst/>
            <a:ahLst/>
            <a:cxnLst/>
            <a:rect r="r" b="b" t="t" l="l"/>
            <a:pathLst>
              <a:path h="1142999" w="1609724">
                <a:moveTo>
                  <a:pt x="0" y="0"/>
                </a:moveTo>
                <a:lnTo>
                  <a:pt x="1609724" y="0"/>
                </a:lnTo>
                <a:lnTo>
                  <a:pt x="1609724" y="1142999"/>
                </a:lnTo>
                <a:lnTo>
                  <a:pt x="0" y="1142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98693" y="1"/>
            <a:ext cx="3981449" cy="10286999"/>
          </a:xfrm>
          <a:custGeom>
            <a:avLst/>
            <a:gdLst/>
            <a:ahLst/>
            <a:cxnLst/>
            <a:rect r="r" b="b" t="t" l="l"/>
            <a:pathLst>
              <a:path h="10286999" w="3981449">
                <a:moveTo>
                  <a:pt x="0" y="0"/>
                </a:moveTo>
                <a:lnTo>
                  <a:pt x="3981450" y="0"/>
                </a:lnTo>
                <a:lnTo>
                  <a:pt x="3981450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9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4192" y="4342256"/>
            <a:ext cx="3514725" cy="3304540"/>
          </a:xfrm>
          <a:custGeom>
            <a:avLst/>
            <a:gdLst/>
            <a:ahLst/>
            <a:cxnLst/>
            <a:rect r="r" b="b" t="t" l="l"/>
            <a:pathLst>
              <a:path h="3304540" w="3514725">
                <a:moveTo>
                  <a:pt x="0" y="0"/>
                </a:moveTo>
                <a:lnTo>
                  <a:pt x="3514724" y="0"/>
                </a:lnTo>
                <a:lnTo>
                  <a:pt x="3514724" y="3304540"/>
                </a:lnTo>
                <a:lnTo>
                  <a:pt x="0" y="33045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633313" y="990600"/>
            <a:ext cx="6938009" cy="42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49"/>
              </a:lnSpc>
            </a:pPr>
            <a:r>
              <a:rPr lang="en-US" b="true" sz="21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Atividade 4: Brainstorming para a Tarefa 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33313" y="1888105"/>
            <a:ext cx="8329116" cy="7595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74"/>
              </a:lnSpc>
            </a:pPr>
            <a:r>
              <a:rPr lang="en-US" sz="2300" spc="21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Como preparação para a segunda tarefa de aprendizagem autónoma, que pode ser encontrada no documento intitulado Tarefa 3, os participantes realizarão um brainstorming em grupo. O facilitador toma a iniciativa de orientar os participantes através de um processo rápido de ideação. Depois de recapitular brevemente as metas e os objectivos da sessão, o facilitador introduz a técnica de "brainwriting". Os participantes são encorajados a escrever as suas ideias individualmente em notas adesivas ou cartões durante um determinado período, por exemplo, cinco minutos. Depois, os participantes passam as suas ideias para a pessoa ao seu lado, que as desenvolve ou gera novas ideias para outra ronda. Este processo continua por várias vezes, permitindo que surja um leque diversificado de ideias. Após o brainstorming, os participantes partilham as suas ideias consolidadas com o grupo. O facilitador regista as ideias visualmente num quadro branco ou flipchart para referência. Para concluir, o facilitador resume as ideias-chave geradas durante a sessão, agradece as contribuições dos participantes e salienta a importância das ideias para a atividade de aprendizagem autónoma subsequente, descrita na Tarefa 3.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20800" y="1713241"/>
            <a:ext cx="4021508" cy="178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b="true" sz="38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06. ATIVIDADES DE APRENDIZAGEM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3931" y="971550"/>
            <a:ext cx="704850" cy="133350"/>
            <a:chOff x="0" y="0"/>
            <a:chExt cx="939800" cy="177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39800" cy="177800"/>
            </a:xfrm>
            <a:custGeom>
              <a:avLst/>
              <a:gdLst/>
              <a:ahLst/>
              <a:cxnLst/>
              <a:rect r="r" b="b" t="t" l="l"/>
              <a:pathLst>
                <a:path h="177800" w="939800">
                  <a:moveTo>
                    <a:pt x="850011" y="177800"/>
                  </a:moveTo>
                  <a:lnTo>
                    <a:pt x="93980" y="177800"/>
                  </a:lnTo>
                  <a:lnTo>
                    <a:pt x="57658" y="170434"/>
                  </a:lnTo>
                  <a:lnTo>
                    <a:pt x="27813" y="150876"/>
                  </a:lnTo>
                  <a:lnTo>
                    <a:pt x="7493" y="121920"/>
                  </a:lnTo>
                  <a:lnTo>
                    <a:pt x="0" y="86741"/>
                  </a:lnTo>
                  <a:lnTo>
                    <a:pt x="7493" y="52324"/>
                  </a:lnTo>
                  <a:lnTo>
                    <a:pt x="27813" y="24765"/>
                  </a:lnTo>
                  <a:lnTo>
                    <a:pt x="57658" y="6604"/>
                  </a:lnTo>
                  <a:lnTo>
                    <a:pt x="93980" y="0"/>
                  </a:lnTo>
                  <a:lnTo>
                    <a:pt x="850011" y="0"/>
                  </a:lnTo>
                  <a:lnTo>
                    <a:pt x="885698" y="6604"/>
                  </a:lnTo>
                  <a:lnTo>
                    <a:pt x="914146" y="24892"/>
                  </a:lnTo>
                  <a:lnTo>
                    <a:pt x="932942" y="52451"/>
                  </a:lnTo>
                  <a:lnTo>
                    <a:pt x="939800" y="86868"/>
                  </a:lnTo>
                  <a:lnTo>
                    <a:pt x="932942" y="122047"/>
                  </a:lnTo>
                  <a:lnTo>
                    <a:pt x="914146" y="151003"/>
                  </a:lnTo>
                  <a:lnTo>
                    <a:pt x="885698" y="170561"/>
                  </a:lnTo>
                  <a:lnTo>
                    <a:pt x="850011" y="177800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766460" y="205517"/>
            <a:ext cx="1609724" cy="1142999"/>
          </a:xfrm>
          <a:custGeom>
            <a:avLst/>
            <a:gdLst/>
            <a:ahLst/>
            <a:cxnLst/>
            <a:rect r="r" b="b" t="t" l="l"/>
            <a:pathLst>
              <a:path h="1142999" w="1609724">
                <a:moveTo>
                  <a:pt x="0" y="0"/>
                </a:moveTo>
                <a:lnTo>
                  <a:pt x="1609724" y="0"/>
                </a:lnTo>
                <a:lnTo>
                  <a:pt x="1609724" y="1142999"/>
                </a:lnTo>
                <a:lnTo>
                  <a:pt x="0" y="1142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98693" y="1"/>
            <a:ext cx="3981449" cy="10286999"/>
          </a:xfrm>
          <a:custGeom>
            <a:avLst/>
            <a:gdLst/>
            <a:ahLst/>
            <a:cxnLst/>
            <a:rect r="r" b="b" t="t" l="l"/>
            <a:pathLst>
              <a:path h="10286999" w="3981449">
                <a:moveTo>
                  <a:pt x="0" y="0"/>
                </a:moveTo>
                <a:lnTo>
                  <a:pt x="3981450" y="0"/>
                </a:lnTo>
                <a:lnTo>
                  <a:pt x="3981450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9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4192" y="4342256"/>
            <a:ext cx="3514725" cy="3304540"/>
          </a:xfrm>
          <a:custGeom>
            <a:avLst/>
            <a:gdLst/>
            <a:ahLst/>
            <a:cxnLst/>
            <a:rect r="r" b="b" t="t" l="l"/>
            <a:pathLst>
              <a:path h="3304540" w="3514725">
                <a:moveTo>
                  <a:pt x="0" y="0"/>
                </a:moveTo>
                <a:lnTo>
                  <a:pt x="3514724" y="0"/>
                </a:lnTo>
                <a:lnTo>
                  <a:pt x="3514724" y="3304540"/>
                </a:lnTo>
                <a:lnTo>
                  <a:pt x="0" y="33045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898604" y="2030793"/>
            <a:ext cx="6222410" cy="891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49"/>
              </a:lnSpc>
            </a:pPr>
            <a:r>
              <a:rPr lang="en-US" b="true" sz="21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Atividade 5: Prática guiada: Marca pessoal digital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98604" y="3680657"/>
            <a:ext cx="6222410" cy="3774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11"/>
              </a:lnSpc>
            </a:pPr>
            <a:r>
              <a:rPr lang="en-US" sz="2400" spc="22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O principal objetivo desta atividade prática é capacitar os participantes para desenvolverem conteúdos em linha atraentes que melhorem a sua marca pessoal e apoiem os seus esforços de gestão de carreira. Os participantes adquirem competências práticas na elaboração de perfis digitais, currículos e outros materiais em linha atractivos. Siga as instruções fornecidas no documento intitulado Tarefa 1.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20800" y="1713241"/>
            <a:ext cx="4021508" cy="178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b="true" sz="38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06. ATIVIDADES DE APRENDIZAGEM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29717" y="3521870"/>
            <a:ext cx="10058281" cy="2409824"/>
          </a:xfrm>
          <a:custGeom>
            <a:avLst/>
            <a:gdLst/>
            <a:ahLst/>
            <a:cxnLst/>
            <a:rect r="r" b="b" t="t" l="l"/>
            <a:pathLst>
              <a:path h="2409824" w="10058281">
                <a:moveTo>
                  <a:pt x="0" y="0"/>
                </a:moveTo>
                <a:lnTo>
                  <a:pt x="10058281" y="0"/>
                </a:lnTo>
                <a:lnTo>
                  <a:pt x="10058281" y="2409824"/>
                </a:lnTo>
                <a:lnTo>
                  <a:pt x="0" y="2409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4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344899" y="3521870"/>
            <a:ext cx="1943100" cy="2416175"/>
            <a:chOff x="0" y="0"/>
            <a:chExt cx="2590800" cy="32215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90800" cy="3221101"/>
            </a:xfrm>
            <a:custGeom>
              <a:avLst/>
              <a:gdLst/>
              <a:ahLst/>
              <a:cxnLst/>
              <a:rect r="r" b="b" t="t" l="l"/>
              <a:pathLst>
                <a:path h="3221101" w="2590800">
                  <a:moveTo>
                    <a:pt x="0" y="0"/>
                  </a:moveTo>
                  <a:lnTo>
                    <a:pt x="2590800" y="0"/>
                  </a:lnTo>
                  <a:lnTo>
                    <a:pt x="2590800" y="3221101"/>
                  </a:lnTo>
                  <a:lnTo>
                    <a:pt x="0" y="3221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1F60">
                <a:alpha val="84314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89306" y="2921795"/>
            <a:ext cx="600075" cy="600075"/>
            <a:chOff x="0" y="0"/>
            <a:chExt cx="800100" cy="8001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800100" y="800100"/>
                  </a:moveTo>
                  <a:lnTo>
                    <a:pt x="0" y="800100"/>
                  </a:lnTo>
                  <a:lnTo>
                    <a:pt x="0" y="0"/>
                  </a:lnTo>
                  <a:lnTo>
                    <a:pt x="800100" y="0"/>
                  </a:lnTo>
                  <a:lnTo>
                    <a:pt x="800100" y="800100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73931" y="5510951"/>
            <a:ext cx="704850" cy="133350"/>
            <a:chOff x="0" y="0"/>
            <a:chExt cx="939800" cy="177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9800" cy="177800"/>
            </a:xfrm>
            <a:custGeom>
              <a:avLst/>
              <a:gdLst/>
              <a:ahLst/>
              <a:cxnLst/>
              <a:rect r="r" b="b" t="t" l="l"/>
              <a:pathLst>
                <a:path h="177800" w="939800">
                  <a:moveTo>
                    <a:pt x="850011" y="177800"/>
                  </a:moveTo>
                  <a:lnTo>
                    <a:pt x="93980" y="177800"/>
                  </a:lnTo>
                  <a:lnTo>
                    <a:pt x="57658" y="170434"/>
                  </a:lnTo>
                  <a:lnTo>
                    <a:pt x="27813" y="150876"/>
                  </a:lnTo>
                  <a:lnTo>
                    <a:pt x="7493" y="121920"/>
                  </a:lnTo>
                  <a:lnTo>
                    <a:pt x="0" y="86741"/>
                  </a:lnTo>
                  <a:lnTo>
                    <a:pt x="7493" y="52324"/>
                  </a:lnTo>
                  <a:lnTo>
                    <a:pt x="27813" y="24765"/>
                  </a:lnTo>
                  <a:lnTo>
                    <a:pt x="57658" y="6604"/>
                  </a:lnTo>
                  <a:lnTo>
                    <a:pt x="93980" y="0"/>
                  </a:lnTo>
                  <a:lnTo>
                    <a:pt x="850011" y="0"/>
                  </a:lnTo>
                  <a:lnTo>
                    <a:pt x="885698" y="6604"/>
                  </a:lnTo>
                  <a:lnTo>
                    <a:pt x="914146" y="24892"/>
                  </a:lnTo>
                  <a:lnTo>
                    <a:pt x="932942" y="52451"/>
                  </a:lnTo>
                  <a:lnTo>
                    <a:pt x="939800" y="86868"/>
                  </a:lnTo>
                  <a:lnTo>
                    <a:pt x="932942" y="122047"/>
                  </a:lnTo>
                  <a:lnTo>
                    <a:pt x="914146" y="151003"/>
                  </a:lnTo>
                  <a:lnTo>
                    <a:pt x="885698" y="170561"/>
                  </a:lnTo>
                  <a:lnTo>
                    <a:pt x="850011" y="177800"/>
                  </a:lnTo>
                  <a:close/>
                </a:path>
              </a:pathLst>
            </a:custGeom>
            <a:solidFill>
              <a:srgbClr val="E73C74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971551" y="429080"/>
            <a:ext cx="76835" cy="182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1"/>
              </a:lnSpc>
            </a:pPr>
            <a:r>
              <a:rPr lang="en-US" b="true" sz="1050">
                <a:solidFill>
                  <a:srgbClr val="BEBEBE"/>
                </a:solidFill>
                <a:latin typeface="Roboto Bold"/>
                <a:ea typeface="Roboto Bold"/>
                <a:cs typeface="Roboto Bold"/>
                <a:sym typeface="Roboto Bold"/>
              </a:rPr>
              <a:t>7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" y="1"/>
            <a:ext cx="9686923" cy="5238749"/>
          </a:xfrm>
          <a:custGeom>
            <a:avLst/>
            <a:gdLst/>
            <a:ahLst/>
            <a:cxnLst/>
            <a:rect r="r" b="b" t="t" l="l"/>
            <a:pathLst>
              <a:path h="5238749" w="9686923">
                <a:moveTo>
                  <a:pt x="0" y="0"/>
                </a:moveTo>
                <a:lnTo>
                  <a:pt x="9686923" y="0"/>
                </a:lnTo>
                <a:lnTo>
                  <a:pt x="9686923" y="5238750"/>
                </a:lnTo>
                <a:lnTo>
                  <a:pt x="0" y="5238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17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230600" y="10712"/>
            <a:ext cx="1609724" cy="1142999"/>
          </a:xfrm>
          <a:custGeom>
            <a:avLst/>
            <a:gdLst/>
            <a:ahLst/>
            <a:cxnLst/>
            <a:rect r="r" b="b" t="t" l="l"/>
            <a:pathLst>
              <a:path h="1142999" w="1609724">
                <a:moveTo>
                  <a:pt x="0" y="0"/>
                </a:moveTo>
                <a:lnTo>
                  <a:pt x="1609724" y="0"/>
                </a:lnTo>
                <a:lnTo>
                  <a:pt x="1609724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496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510691" y="1409078"/>
            <a:ext cx="6824980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b="true" sz="3800">
                <a:solidFill>
                  <a:srgbClr val="282829"/>
                </a:solidFill>
                <a:latin typeface="Tahoma Bold"/>
                <a:ea typeface="Tahoma Bold"/>
                <a:cs typeface="Tahoma Bold"/>
                <a:sym typeface="Tahoma Bold"/>
              </a:rPr>
              <a:t>Sessão de perguntas frequentes + Conclusão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1631" y="6827017"/>
            <a:ext cx="16236315" cy="1560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40"/>
              </a:lnSpc>
            </a:pPr>
            <a:r>
              <a:rPr lang="en-US" sz="3000" spc="28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Peça a cada participante para dar uma breve explicação de como planeia aplicar as informações recém-adquiridas do projeto no futuro. De seguida, pede-se aos participantes que preencham os formulários de avaliação que foram apresentados pelo facilitador.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65594" y="4817024"/>
            <a:ext cx="5215255" cy="5215255"/>
            <a:chOff x="0" y="0"/>
            <a:chExt cx="6953674" cy="69536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953250" cy="6953250"/>
            </a:xfrm>
            <a:custGeom>
              <a:avLst/>
              <a:gdLst/>
              <a:ahLst/>
              <a:cxnLst/>
              <a:rect r="r" b="b" t="t" l="l"/>
              <a:pathLst>
                <a:path h="6953250" w="6953250">
                  <a:moveTo>
                    <a:pt x="3476625" y="6953250"/>
                  </a:moveTo>
                  <a:lnTo>
                    <a:pt x="0" y="3476625"/>
                  </a:lnTo>
                  <a:lnTo>
                    <a:pt x="3476625" y="0"/>
                  </a:lnTo>
                  <a:lnTo>
                    <a:pt x="6953250" y="3476625"/>
                  </a:lnTo>
                  <a:lnTo>
                    <a:pt x="3476625" y="6953250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02093" y="2600327"/>
            <a:ext cx="6915149" cy="6915149"/>
          </a:xfrm>
          <a:custGeom>
            <a:avLst/>
            <a:gdLst/>
            <a:ahLst/>
            <a:cxnLst/>
            <a:rect r="r" b="b" t="t" l="l"/>
            <a:pathLst>
              <a:path h="6915149" w="6915149">
                <a:moveTo>
                  <a:pt x="0" y="0"/>
                </a:moveTo>
                <a:lnTo>
                  <a:pt x="6915149" y="0"/>
                </a:lnTo>
                <a:lnTo>
                  <a:pt x="6915149" y="6915150"/>
                </a:lnTo>
                <a:lnTo>
                  <a:pt x="0" y="6915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0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02093" y="1322232"/>
            <a:ext cx="15836900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b="true" sz="28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07. REFERÊNCIAS E RECURSOS ÚTEIS PARA UMA APRENDIZAGEM MAIS APROFUNDADA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602093" y="1932022"/>
            <a:ext cx="15836900" cy="498475"/>
            <a:chOff x="0" y="0"/>
            <a:chExt cx="21115867" cy="6646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115147" cy="664337"/>
            </a:xfrm>
            <a:custGeom>
              <a:avLst/>
              <a:gdLst/>
              <a:ahLst/>
              <a:cxnLst/>
              <a:rect r="r" b="b" t="t" l="l"/>
              <a:pathLst>
                <a:path h="664337" w="21115147">
                  <a:moveTo>
                    <a:pt x="21115147" y="664337"/>
                  </a:moveTo>
                  <a:lnTo>
                    <a:pt x="0" y="664337"/>
                  </a:lnTo>
                  <a:lnTo>
                    <a:pt x="0" y="0"/>
                  </a:lnTo>
                  <a:lnTo>
                    <a:pt x="21115147" y="0"/>
                  </a:lnTo>
                  <a:lnTo>
                    <a:pt x="21115147" y="664337"/>
                  </a:lnTo>
                  <a:close/>
                </a:path>
              </a:pathLst>
            </a:custGeom>
            <a:solidFill>
              <a:srgbClr val="E41F60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453981" y="4304326"/>
            <a:ext cx="5210174" cy="5210174"/>
          </a:xfrm>
          <a:custGeom>
            <a:avLst/>
            <a:gdLst/>
            <a:ahLst/>
            <a:cxnLst/>
            <a:rect r="r" b="b" t="t" l="l"/>
            <a:pathLst>
              <a:path h="5210174" w="5210174">
                <a:moveTo>
                  <a:pt x="0" y="0"/>
                </a:moveTo>
                <a:lnTo>
                  <a:pt x="5210175" y="0"/>
                </a:lnTo>
                <a:lnTo>
                  <a:pt x="5210175" y="5210174"/>
                </a:lnTo>
                <a:lnTo>
                  <a:pt x="0" y="52101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93161" y="333742"/>
            <a:ext cx="1609724" cy="1142999"/>
          </a:xfrm>
          <a:custGeom>
            <a:avLst/>
            <a:gdLst/>
            <a:ahLst/>
            <a:cxnLst/>
            <a:rect r="r" b="b" t="t" l="l"/>
            <a:pathLst>
              <a:path h="1142999" w="1609724">
                <a:moveTo>
                  <a:pt x="0" y="0"/>
                </a:moveTo>
                <a:lnTo>
                  <a:pt x="1609724" y="0"/>
                </a:lnTo>
                <a:lnTo>
                  <a:pt x="1609724" y="1142999"/>
                </a:lnTo>
                <a:lnTo>
                  <a:pt x="0" y="11429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49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892525" y="2636502"/>
            <a:ext cx="9093117" cy="686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71462" indent="-135731" lvl="1">
              <a:lnSpc>
                <a:spcPts val="3600"/>
              </a:lnSpc>
              <a:buFont typeface="Arial"/>
              <a:buChar char="•"/>
            </a:pPr>
            <a:r>
              <a:rPr lang="en-US" sz="3000" spc="28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Quadro CMS escocês </a:t>
            </a:r>
            <a:r>
              <a:rPr lang="en-US" sz="3000" spc="28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: </a:t>
            </a:r>
            <a:r>
              <a:rPr lang="en-US" sz="3000" spc="28" u="sng">
                <a:solidFill>
                  <a:srgbClr val="0000FF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6" tooltip="https://www.skillsdevelopmentscotland.co.uk/what-we-do/scotlands-careers-services/career-management-skills-explained"/>
              </a:rPr>
              <a:t>https://www.skillsdevelopmentscotland.co.uk/what-we-do/scotlands-careers-services/career-management-skills-explained</a:t>
            </a:r>
          </a:p>
          <a:p>
            <a:pPr algn="just" marL="271462" indent="-135731" lvl="1">
              <a:lnSpc>
                <a:spcPts val="3600"/>
              </a:lnSpc>
              <a:buFont typeface="Arial"/>
              <a:buChar char="•"/>
            </a:pPr>
            <a:r>
              <a:rPr lang="en-US" sz="3000" spc="28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Bolles, R. N. (2023). De que cor é o teu para-quedas? Um manual prático para quem procura emprego e muda de carreira (5ª ed.). Ten Speed Press.</a:t>
            </a:r>
          </a:p>
          <a:p>
            <a:pPr algn="just" marL="271462" indent="-135731" lvl="1">
              <a:lnSpc>
                <a:spcPts val="3600"/>
              </a:lnSpc>
              <a:buFont typeface="Arial"/>
              <a:buChar char="•"/>
            </a:pPr>
            <a:r>
              <a:rPr lang="en-US" sz="3000" spc="28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Autoridade Escocesa para as Qualificações (SQA). (2021). O Quadro Escocês de Créditos e Qualificações: Uma introdução.</a:t>
            </a:r>
          </a:p>
          <a:p>
            <a:pPr algn="just" marL="271462" indent="-135731" lvl="1">
              <a:lnSpc>
                <a:spcPts val="3600"/>
              </a:lnSpc>
              <a:buFont typeface="Arial"/>
              <a:buChar char="•"/>
            </a:pPr>
            <a:r>
              <a:rPr lang="en-US" sz="3000" spc="28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Jay, M. (2017). A década decisiva: Porque é que os seus vinte anos são importantes - e como aproveitá-los ao máximo. Penguin Random House.</a:t>
            </a:r>
          </a:p>
          <a:p>
            <a:pPr algn="just" marL="271462" indent="-135731" lvl="1">
              <a:lnSpc>
                <a:spcPts val="3600"/>
              </a:lnSpc>
              <a:buFont typeface="Arial"/>
              <a:buChar char="•"/>
            </a:pPr>
            <a:r>
              <a:rPr lang="en-US" sz="3000" spc="28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Rowe, M. (2020). Marketing para a Geração Z: As regras mudaram. John Wiley &amp; Sons.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A picture containing building, outdoor  Description automatically generated"/>
          <p:cNvSpPr/>
          <p:nvPr/>
        </p:nvSpPr>
        <p:spPr>
          <a:xfrm flipH="false" flipV="false" rot="0">
            <a:off x="47" y="0"/>
            <a:ext cx="18287905" cy="10287000"/>
          </a:xfrm>
          <a:custGeom>
            <a:avLst/>
            <a:gdLst/>
            <a:ahLst/>
            <a:cxnLst/>
            <a:rect r="r" b="b" t="t" l="l"/>
            <a:pathLst>
              <a:path h="10287000" w="18287905">
                <a:moveTo>
                  <a:pt x="0" y="0"/>
                </a:moveTo>
                <a:lnTo>
                  <a:pt x="18287905" y="0"/>
                </a:lnTo>
                <a:lnTo>
                  <a:pt x="182879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258" r="-4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14300" y="4171950"/>
            <a:ext cx="18516600" cy="2286000"/>
            <a:chOff x="0" y="0"/>
            <a:chExt cx="24688800" cy="3048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688800" cy="3048000"/>
            </a:xfrm>
            <a:custGeom>
              <a:avLst/>
              <a:gdLst/>
              <a:ahLst/>
              <a:cxnLst/>
              <a:rect r="r" b="b" t="t" l="l"/>
              <a:pathLst>
                <a:path h="3048000" w="24688800">
                  <a:moveTo>
                    <a:pt x="0" y="0"/>
                  </a:moveTo>
                  <a:lnTo>
                    <a:pt x="24688800" y="0"/>
                  </a:lnTo>
                  <a:lnTo>
                    <a:pt x="24688800" y="3048000"/>
                  </a:lnTo>
                  <a:lnTo>
                    <a:pt x="0" y="3048000"/>
                  </a:lnTo>
                  <a:close/>
                </a:path>
              </a:pathLst>
            </a:custGeom>
            <a:solidFill>
              <a:srgbClr val="E83C75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5377800" y="4486275"/>
            <a:ext cx="7532400" cy="1485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50"/>
              </a:lnSpc>
            </a:pPr>
            <a:r>
              <a:rPr lang="en-US" b="true" sz="8625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OBRIGADO!</a:t>
            </a:r>
          </a:p>
        </p:txBody>
      </p:sp>
      <p:sp>
        <p:nvSpPr>
          <p:cNvPr name="Freeform 6" id="6" descr="Text, logo  Description automatically generated"/>
          <p:cNvSpPr/>
          <p:nvPr/>
        </p:nvSpPr>
        <p:spPr>
          <a:xfrm flipH="false" flipV="false" rot="0">
            <a:off x="514350" y="342900"/>
            <a:ext cx="1289343" cy="742950"/>
          </a:xfrm>
          <a:custGeom>
            <a:avLst/>
            <a:gdLst/>
            <a:ahLst/>
            <a:cxnLst/>
            <a:rect r="r" b="b" t="t" l="l"/>
            <a:pathLst>
              <a:path h="742950" w="1289343">
                <a:moveTo>
                  <a:pt x="0" y="0"/>
                </a:moveTo>
                <a:lnTo>
                  <a:pt x="1289343" y="0"/>
                </a:lnTo>
                <a:lnTo>
                  <a:pt x="1289343" y="742950"/>
                </a:lnTo>
                <a:lnTo>
                  <a:pt x="0" y="742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3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85750" y="9649439"/>
            <a:ext cx="2170803" cy="388653"/>
          </a:xfrm>
          <a:custGeom>
            <a:avLst/>
            <a:gdLst/>
            <a:ahLst/>
            <a:cxnLst/>
            <a:rect r="r" b="b" t="t" l="l"/>
            <a:pathLst>
              <a:path h="388653" w="2170803">
                <a:moveTo>
                  <a:pt x="0" y="0"/>
                </a:moveTo>
                <a:lnTo>
                  <a:pt x="2170803" y="0"/>
                </a:lnTo>
                <a:lnTo>
                  <a:pt x="2170803" y="388653"/>
                </a:lnTo>
                <a:lnTo>
                  <a:pt x="0" y="3886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DAGTqMQhs7E</dc:identifier>
  <dcterms:modified xsi:type="dcterms:W3CDTF">2011-08-01T06:04:30Z</dcterms:modified>
  <cp:revision>1</cp:revision>
  <dc:title>CC Module 3 F2F Presentation EN.pptx</dc:title>
</cp:coreProperties>
</file>